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6" r:id="rId3"/>
    <p:sldId id="291" r:id="rId4"/>
    <p:sldId id="277" r:id="rId5"/>
    <p:sldId id="280" r:id="rId6"/>
    <p:sldId id="279" r:id="rId7"/>
    <p:sldId id="292" r:id="rId8"/>
    <p:sldId id="288" r:id="rId9"/>
    <p:sldId id="256" r:id="rId10"/>
    <p:sldId id="281" r:id="rId11"/>
    <p:sldId id="258" r:id="rId12"/>
    <p:sldId id="259" r:id="rId13"/>
    <p:sldId id="261" r:id="rId14"/>
    <p:sldId id="262" r:id="rId15"/>
    <p:sldId id="264" r:id="rId16"/>
    <p:sldId id="266" r:id="rId17"/>
    <p:sldId id="268" r:id="rId18"/>
    <p:sldId id="269" r:id="rId19"/>
    <p:sldId id="270" r:id="rId20"/>
    <p:sldId id="271"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33EF6-857B-4835-B5CE-0BFC104E8E79}"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E7B76-D90A-4A9E-9CD2-F2F3CC15A597}" type="slidenum">
              <a:rPr lang="en-US" smtClean="0"/>
              <a:t>‹#›</a:t>
            </a:fld>
            <a:endParaRPr lang="en-US"/>
          </a:p>
        </p:txBody>
      </p:sp>
    </p:spTree>
    <p:extLst>
      <p:ext uri="{BB962C8B-B14F-4D97-AF65-F5344CB8AC3E}">
        <p14:creationId xmlns:p14="http://schemas.microsoft.com/office/powerpoint/2010/main" val="99855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59EF783E-EA41-4C7C-983B-EA0B75263881}"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xfrm>
            <a:off x="938450" y="4431572"/>
            <a:ext cx="5230810" cy="4275766"/>
          </a:xfrm>
          <a:noFill/>
          <a:ln/>
        </p:spPr>
        <p:txBody>
          <a:bodyPr/>
          <a:lstStyle/>
          <a:p>
            <a:pPr eaLnBrk="1" hangingPunct="1"/>
            <a:r>
              <a:rPr lang="en-US"/>
              <a:t>You also have the option to contribute to a Flexible Spending Account – There are two types available, Dependent Care and Health Care.</a:t>
            </a:r>
          </a:p>
          <a:p>
            <a:pPr eaLnBrk="1" hangingPunct="1"/>
            <a:endParaRPr lang="en-US"/>
          </a:p>
          <a:p>
            <a:pPr eaLnBrk="1" hangingPunct="1"/>
            <a:r>
              <a:rPr lang="en-US" u="sng"/>
              <a:t>Dependent Care</a:t>
            </a:r>
          </a:p>
          <a:p>
            <a:pPr eaLnBrk="1" hangingPunct="1"/>
            <a:r>
              <a:rPr lang="en-US"/>
              <a:t>If you pay for dependent care so that you or your spouse can work or attend school, you may set money aside in a Dependent Care Flexible Spending Account to reimburse yourself for eligible expenses.</a:t>
            </a:r>
          </a:p>
          <a:p>
            <a:pPr eaLnBrk="1" hangingPunct="1"/>
            <a:endParaRPr lang="en-US"/>
          </a:p>
          <a:p>
            <a:pPr eaLnBrk="1" hangingPunct="1"/>
            <a:r>
              <a:rPr lang="en-US"/>
              <a:t>You enroll in this account when you sign up for your benefits as a new employee or during the annual open enrollment period, during November.  This account can also be used for adult dependents as well as children.</a:t>
            </a:r>
          </a:p>
          <a:p>
            <a:pPr eaLnBrk="1" hangingPunct="1"/>
            <a:endParaRPr lang="en-US"/>
          </a:p>
          <a:p>
            <a:pPr eaLnBrk="1" hangingPunct="1"/>
            <a:r>
              <a:rPr lang="en-US"/>
              <a:t>Health Care </a:t>
            </a:r>
          </a:p>
          <a:p>
            <a:pPr eaLnBrk="1" hangingPunct="1"/>
            <a:r>
              <a:rPr lang="en-US"/>
              <a:t>With th Health Care FSA you may set aside funds, tax-free, to cover eligible health related expenses, that are not reimburseable by health plans or other sources.  Not all health expenses are covered, you must submit documentation with proof of eligibility, in order to receive reimbursement.  For detailed information, please review Chapter 5 of the </a:t>
            </a:r>
            <a:r>
              <a:rPr lang="en-US" i="1"/>
              <a:t>Benefits Plans Handbook</a:t>
            </a:r>
            <a:r>
              <a:rPr lang="en-US"/>
              <a:t>.</a:t>
            </a:r>
          </a:p>
          <a:p>
            <a:pPr eaLnBrk="1" hangingPunct="1"/>
            <a:endParaRPr lang="en-US"/>
          </a:p>
          <a:p>
            <a:pPr eaLnBrk="1" hangingPunct="1"/>
            <a:r>
              <a:rPr lang="en-US"/>
              <a:t>The advantage of using the Dependent and Health Care FSA, is that the funds set aside are not taxed and the amount deferred reduces your overall taxable income.</a:t>
            </a:r>
          </a:p>
          <a:p>
            <a:pPr eaLnBrk="1" hangingPunct="1"/>
            <a:endParaRPr lang="en-US"/>
          </a:p>
        </p:txBody>
      </p:sp>
    </p:spTree>
    <p:extLst>
      <p:ext uri="{BB962C8B-B14F-4D97-AF65-F5344CB8AC3E}">
        <p14:creationId xmlns:p14="http://schemas.microsoft.com/office/powerpoint/2010/main" val="384021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445A-E476-4067-B0A3-DB14F0481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E4632A-B617-4EB5-869C-238437B03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B05AF9-9F1F-4470-97DF-C19A5D9C6C5C}"/>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5" name="Footer Placeholder 4">
            <a:extLst>
              <a:ext uri="{FF2B5EF4-FFF2-40B4-BE49-F238E27FC236}">
                <a16:creationId xmlns:a16="http://schemas.microsoft.com/office/drawing/2014/main" id="{CA548801-4D78-46E7-8DA2-81ABC1AE2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B590E-BB93-4D1A-AA9E-9D659D9538BC}"/>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170257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DC52-8158-4E56-8331-A33524A10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06907-4353-405F-96CA-AD56F926B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C0614-DEB2-4F3C-9B74-594320D9BC32}"/>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5" name="Footer Placeholder 4">
            <a:extLst>
              <a:ext uri="{FF2B5EF4-FFF2-40B4-BE49-F238E27FC236}">
                <a16:creationId xmlns:a16="http://schemas.microsoft.com/office/drawing/2014/main" id="{BA541B73-03BC-4239-9C73-6B001602E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1E3FE-F20B-4CF8-950F-03E0FCFC0F91}"/>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107778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63AF7-91F4-4EF1-BB96-3C6BA42B70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3FEC3-84D2-4D75-A4CE-4A0CB750A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DAEDA-7A44-490A-BD8D-6D65D2475E66}"/>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5" name="Footer Placeholder 4">
            <a:extLst>
              <a:ext uri="{FF2B5EF4-FFF2-40B4-BE49-F238E27FC236}">
                <a16:creationId xmlns:a16="http://schemas.microsoft.com/office/drawing/2014/main" id="{37EA0B22-5EEB-49C0-8DA8-B53E1804D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0F56A-4366-4CEA-A3D2-4EFBE3E9C82D}"/>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226801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CC96-0950-4C80-839A-AD33A2D6A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9F3967-0D9E-4E32-99C9-CAE7A2E7E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858658-95F9-4E7B-A8D4-3FDDCE11738D}"/>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5" name="Footer Placeholder 4">
            <a:extLst>
              <a:ext uri="{FF2B5EF4-FFF2-40B4-BE49-F238E27FC236}">
                <a16:creationId xmlns:a16="http://schemas.microsoft.com/office/drawing/2014/main" id="{83D5B33E-91EA-4A3E-92B0-D73DDA101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4B968-9F21-4FE6-8CDB-57F61CE609F4}"/>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246674051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9E73-E832-489A-91C7-CB7B1C52F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54FA4-DD84-4732-859E-8EEB39B2FD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A4D35-06E5-4684-990B-C250E00A6131}"/>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5" name="Footer Placeholder 4">
            <a:extLst>
              <a:ext uri="{FF2B5EF4-FFF2-40B4-BE49-F238E27FC236}">
                <a16:creationId xmlns:a16="http://schemas.microsoft.com/office/drawing/2014/main" id="{23C01337-A2E8-4C93-A2F4-9479AD0F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F52BA-753E-40B4-970A-1F67671B0E6C}"/>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144230847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858E-E870-4285-B3BF-0E5FD4E624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C5592-8345-4BFD-8E66-D2874F697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9E2245-7DC5-4F01-B015-84D388317F8D}"/>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5" name="Footer Placeholder 4">
            <a:extLst>
              <a:ext uri="{FF2B5EF4-FFF2-40B4-BE49-F238E27FC236}">
                <a16:creationId xmlns:a16="http://schemas.microsoft.com/office/drawing/2014/main" id="{4CDD020D-ACD3-4326-876D-AC7E4F52B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C72F3-41D8-4C0B-8D35-5011F825D003}"/>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136507134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F1B4-A2C9-4624-BB7F-A791070FD8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1248D-1D7E-48D1-BB4D-234C990C0E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A55CB4-4E22-48F4-9E4A-C50BC10D99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680D1-7846-4153-806B-120836227FB1}"/>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6" name="Footer Placeholder 5">
            <a:extLst>
              <a:ext uri="{FF2B5EF4-FFF2-40B4-BE49-F238E27FC236}">
                <a16:creationId xmlns:a16="http://schemas.microsoft.com/office/drawing/2014/main" id="{E7F6459D-D327-4783-92A5-FFDC5C917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4A07CD-14D5-4BF4-B623-CF6E8B71012B}"/>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338342254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AF2B-4EF7-47D0-95B7-0374DD728E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4B4265-25A6-4805-9005-8BAC1D323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ABB778-79D9-499D-8317-724E48D67A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6B96B-3D0D-4842-BEFB-A336152E3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CA068F-7B72-43C7-9FEE-317662DA48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F2A10C-A7A4-4018-A2E1-5B9B398C488E}"/>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8" name="Footer Placeholder 7">
            <a:extLst>
              <a:ext uri="{FF2B5EF4-FFF2-40B4-BE49-F238E27FC236}">
                <a16:creationId xmlns:a16="http://schemas.microsoft.com/office/drawing/2014/main" id="{C373A3E9-999D-4BAA-B302-339D0F9F26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A253F-1D41-4C83-A2F2-7B8C32849274}"/>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323510194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7BD1-E726-4FEE-997A-9AA81B54ED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F78468-A3F1-431A-8EE3-30FDD2EFC055}"/>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4" name="Footer Placeholder 3">
            <a:extLst>
              <a:ext uri="{FF2B5EF4-FFF2-40B4-BE49-F238E27FC236}">
                <a16:creationId xmlns:a16="http://schemas.microsoft.com/office/drawing/2014/main" id="{C582F0E4-D8DE-4D46-A1D4-5FBB8F4A1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273078-8713-4B26-8E4D-5DB056EBEFAF}"/>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327638976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AE6D3-32C8-414D-8249-E182AABBBC45}"/>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3" name="Footer Placeholder 2">
            <a:extLst>
              <a:ext uri="{FF2B5EF4-FFF2-40B4-BE49-F238E27FC236}">
                <a16:creationId xmlns:a16="http://schemas.microsoft.com/office/drawing/2014/main" id="{451722E3-2AF6-4500-9B65-2F86165350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27FA4C-9E36-447F-A2A7-85F41F72D7AB}"/>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317065642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4F46-C99B-425F-B9DF-8C35E3061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8488E8-D708-4E29-817C-EF2B67A25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AB1ECD-E5E6-4884-8161-57F1DBC9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00AED9-D04A-4600-A5E6-4D2D41508EAE}"/>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6" name="Footer Placeholder 5">
            <a:extLst>
              <a:ext uri="{FF2B5EF4-FFF2-40B4-BE49-F238E27FC236}">
                <a16:creationId xmlns:a16="http://schemas.microsoft.com/office/drawing/2014/main" id="{32A142DC-DFD4-4894-B5C9-BD75C56B1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6119D-1079-421C-88F1-D8801DBC2ECD}"/>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181188033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7FF8-0DCF-4C76-B636-107B080EC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4E01D1-47FB-486C-ADD5-52CA16C76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CBEAB-CFE1-4A9B-9F75-15117E356E67}"/>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5" name="Footer Placeholder 4">
            <a:extLst>
              <a:ext uri="{FF2B5EF4-FFF2-40B4-BE49-F238E27FC236}">
                <a16:creationId xmlns:a16="http://schemas.microsoft.com/office/drawing/2014/main" id="{F8A8E416-4936-4089-90E7-E7945AC3B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B0E21-9827-4C59-9784-A9113C17EA99}"/>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487062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9F13-5B11-41BC-B936-54941C7EF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D23846-C288-465E-B0F2-0451E0DA6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B8BA68-EC6E-4850-99AE-37C72EC15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4F386-93E3-4BC2-AEEF-E2C09810E151}"/>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6" name="Footer Placeholder 5">
            <a:extLst>
              <a:ext uri="{FF2B5EF4-FFF2-40B4-BE49-F238E27FC236}">
                <a16:creationId xmlns:a16="http://schemas.microsoft.com/office/drawing/2014/main" id="{D7AEAB33-678B-4953-AE98-C8B5D0BA5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85E1F-34ED-48E1-A9D6-7F6C7EB60F9C}"/>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138275657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2DF2-F439-42A7-8773-4483E1173D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E290B4-0CD3-4738-8E0F-3A45D27223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59ADC-BBC1-4A7A-977A-326DDBFD6296}"/>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5" name="Footer Placeholder 4">
            <a:extLst>
              <a:ext uri="{FF2B5EF4-FFF2-40B4-BE49-F238E27FC236}">
                <a16:creationId xmlns:a16="http://schemas.microsoft.com/office/drawing/2014/main" id="{B1A27D18-0063-4B5F-8800-666AF66A0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39256-6FE4-4F90-AB9A-E722D1650D5B}"/>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316706410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1805D3-E88D-41AB-819D-36313CE75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A20952-5E84-45E4-8140-4D30523519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CA6A1-FB11-468D-9FEA-F743D9D4849C}"/>
              </a:ext>
            </a:extLst>
          </p:cNvPr>
          <p:cNvSpPr>
            <a:spLocks noGrp="1"/>
          </p:cNvSpPr>
          <p:nvPr>
            <p:ph type="dt" sz="half" idx="10"/>
          </p:nvPr>
        </p:nvSpPr>
        <p:spPr/>
        <p:txBody>
          <a:bodyPr/>
          <a:lstStyle/>
          <a:p>
            <a:fld id="{C034E8AB-CC94-455A-BA29-F0C2ACC6901B}" type="datetimeFigureOut">
              <a:rPr lang="en-US" smtClean="0"/>
              <a:t>9/20/2023</a:t>
            </a:fld>
            <a:endParaRPr lang="en-US"/>
          </a:p>
        </p:txBody>
      </p:sp>
      <p:sp>
        <p:nvSpPr>
          <p:cNvPr id="5" name="Footer Placeholder 4">
            <a:extLst>
              <a:ext uri="{FF2B5EF4-FFF2-40B4-BE49-F238E27FC236}">
                <a16:creationId xmlns:a16="http://schemas.microsoft.com/office/drawing/2014/main" id="{55343A55-531C-4087-AFB5-EA2200012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4C39B-961C-400F-B397-115ADBC64EDC}"/>
              </a:ext>
            </a:extLst>
          </p:cNvPr>
          <p:cNvSpPr>
            <a:spLocks noGrp="1"/>
          </p:cNvSpPr>
          <p:nvPr>
            <p:ph type="sldNum" sz="quarter" idx="12"/>
          </p:nvPr>
        </p:nvSpPr>
        <p:spPr/>
        <p:txBody>
          <a:bodyPr/>
          <a:lstStyle/>
          <a:p>
            <a:fld id="{52013239-9E59-494D-8D68-6AA5C99C2A5B}" type="slidenum">
              <a:rPr lang="en-US" smtClean="0"/>
              <a:t>‹#›</a:t>
            </a:fld>
            <a:endParaRPr lang="en-US"/>
          </a:p>
        </p:txBody>
      </p:sp>
    </p:spTree>
    <p:extLst>
      <p:ext uri="{BB962C8B-B14F-4D97-AF65-F5344CB8AC3E}">
        <p14:creationId xmlns:p14="http://schemas.microsoft.com/office/powerpoint/2010/main" val="371475612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3A1E-62FD-4AED-BACC-F40832E75E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286702-E57B-4E90-83F9-BA9A5BAA2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C4777C-A0D4-484E-9F07-3A86CE93FC73}"/>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5" name="Footer Placeholder 4">
            <a:extLst>
              <a:ext uri="{FF2B5EF4-FFF2-40B4-BE49-F238E27FC236}">
                <a16:creationId xmlns:a16="http://schemas.microsoft.com/office/drawing/2014/main" id="{A573BDB4-541A-452F-AFAF-8995C5E42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58245-E869-481C-A178-FDEA363FE155}"/>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243277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EAA-BEFE-41EF-ABD9-0EF3B7AAA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4F85B2-341F-41CF-B273-DEA13688CD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2E2924-6C3A-4842-A15D-0876DC0F1F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81399-5A29-4FA7-ADA3-BD9B42CDEBCC}"/>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6" name="Footer Placeholder 5">
            <a:extLst>
              <a:ext uri="{FF2B5EF4-FFF2-40B4-BE49-F238E27FC236}">
                <a16:creationId xmlns:a16="http://schemas.microsoft.com/office/drawing/2014/main" id="{BB241A7B-53B7-4797-9552-187209CC8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31E79-9DDA-45E9-90C6-411AD750C490}"/>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266276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8CA8-71B9-4802-AE80-76BCABDF38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2411B6-CCBF-4623-A6CF-70F13FD03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1D85F6-E6CD-466E-A772-96318C89A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CE98D3-650A-4081-ACB3-98109F567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8555A-BB7F-4D37-A869-3567E86D8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8945B-0770-4091-942F-11D167A95C45}"/>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8" name="Footer Placeholder 7">
            <a:extLst>
              <a:ext uri="{FF2B5EF4-FFF2-40B4-BE49-F238E27FC236}">
                <a16:creationId xmlns:a16="http://schemas.microsoft.com/office/drawing/2014/main" id="{EECF487E-32F4-4A8C-BE11-2BE6C0E45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9921DD-AA65-459A-A27B-2C383D479922}"/>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26147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12A7-0D1D-4931-A979-8A954F1D60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B293DD-CC61-4DBC-BF2A-289EC3B169FF}"/>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4" name="Footer Placeholder 3">
            <a:extLst>
              <a:ext uri="{FF2B5EF4-FFF2-40B4-BE49-F238E27FC236}">
                <a16:creationId xmlns:a16="http://schemas.microsoft.com/office/drawing/2014/main" id="{4D475768-81D8-4337-9E54-C395AA6A12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B1CD4B-4984-4F42-9FD1-76C59E4655B4}"/>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17984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A6762-5AEF-4C8A-80B4-22AE9C01A2A7}"/>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3" name="Footer Placeholder 2">
            <a:extLst>
              <a:ext uri="{FF2B5EF4-FFF2-40B4-BE49-F238E27FC236}">
                <a16:creationId xmlns:a16="http://schemas.microsoft.com/office/drawing/2014/main" id="{A11B21FC-0B5F-4B09-9507-F5CD44B556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B85D87-DB14-402A-9A8D-E37BD48333B1}"/>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155238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767B-D906-40E8-BFE3-6BE38FA9A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3270D-54F0-4AC6-ACF6-16DD83FA0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10EB5-3200-4C60-9034-4E4556303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BEB9C-FA5D-4DEA-9EC3-9576EEA5A4E5}"/>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6" name="Footer Placeholder 5">
            <a:extLst>
              <a:ext uri="{FF2B5EF4-FFF2-40B4-BE49-F238E27FC236}">
                <a16:creationId xmlns:a16="http://schemas.microsoft.com/office/drawing/2014/main" id="{021E7B80-EAAC-44A6-9C07-B1085F8B0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E92FE-7794-451E-B8F2-18B953C41128}"/>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8555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2784-2794-4AE9-9085-16FFC67E7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982EA8-DA5D-426D-AA30-D8D7D97E6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6312F7-F9EC-4491-AFBE-997E95C5C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880FC-8FA5-4407-9BE7-C5718A63A8B6}"/>
              </a:ext>
            </a:extLst>
          </p:cNvPr>
          <p:cNvSpPr>
            <a:spLocks noGrp="1"/>
          </p:cNvSpPr>
          <p:nvPr>
            <p:ph type="dt" sz="half" idx="10"/>
          </p:nvPr>
        </p:nvSpPr>
        <p:spPr/>
        <p:txBody>
          <a:bodyPr/>
          <a:lstStyle/>
          <a:p>
            <a:fld id="{9ED1ED31-7299-4B53-B050-BB04758E35A9}" type="datetimeFigureOut">
              <a:rPr lang="en-US" smtClean="0"/>
              <a:t>9/20/2023</a:t>
            </a:fld>
            <a:endParaRPr lang="en-US"/>
          </a:p>
        </p:txBody>
      </p:sp>
      <p:sp>
        <p:nvSpPr>
          <p:cNvPr id="6" name="Footer Placeholder 5">
            <a:extLst>
              <a:ext uri="{FF2B5EF4-FFF2-40B4-BE49-F238E27FC236}">
                <a16:creationId xmlns:a16="http://schemas.microsoft.com/office/drawing/2014/main" id="{B2DC3E58-196C-4B00-AA19-A9043E567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33131-4E08-4C81-8100-0441957FF72A}"/>
              </a:ext>
            </a:extLst>
          </p:cNvPr>
          <p:cNvSpPr>
            <a:spLocks noGrp="1"/>
          </p:cNvSpPr>
          <p:nvPr>
            <p:ph type="sldNum" sz="quarter" idx="12"/>
          </p:nvPr>
        </p:nvSpPr>
        <p:spPr/>
        <p:txBody>
          <a:bodyPr/>
          <a:lstStyle/>
          <a:p>
            <a:fld id="{5971F0DA-3451-49E2-8D0A-D9A6162120C8}" type="slidenum">
              <a:rPr lang="en-US" smtClean="0"/>
              <a:t>‹#›</a:t>
            </a:fld>
            <a:endParaRPr lang="en-US"/>
          </a:p>
        </p:txBody>
      </p:sp>
    </p:spTree>
    <p:extLst>
      <p:ext uri="{BB962C8B-B14F-4D97-AF65-F5344CB8AC3E}">
        <p14:creationId xmlns:p14="http://schemas.microsoft.com/office/powerpoint/2010/main" val="81323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8791D-9B83-4EED-9477-ACC5C458C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84886-48B4-4296-944D-B44B8692B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0BEEF-7067-4929-A4CE-BC82784B5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1ED31-7299-4B53-B050-BB04758E35A9}" type="datetimeFigureOut">
              <a:rPr lang="en-US" smtClean="0"/>
              <a:t>9/20/2023</a:t>
            </a:fld>
            <a:endParaRPr lang="en-US"/>
          </a:p>
        </p:txBody>
      </p:sp>
      <p:sp>
        <p:nvSpPr>
          <p:cNvPr id="5" name="Footer Placeholder 4">
            <a:extLst>
              <a:ext uri="{FF2B5EF4-FFF2-40B4-BE49-F238E27FC236}">
                <a16:creationId xmlns:a16="http://schemas.microsoft.com/office/drawing/2014/main" id="{D861BEA9-AC58-4E82-941D-6AC493C47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E787F6-195B-4A0B-8CFE-003EC1712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1F0DA-3451-49E2-8D0A-D9A6162120C8}" type="slidenum">
              <a:rPr lang="en-US" smtClean="0"/>
              <a:t>‹#›</a:t>
            </a:fld>
            <a:endParaRPr lang="en-US"/>
          </a:p>
        </p:txBody>
      </p:sp>
    </p:spTree>
    <p:extLst>
      <p:ext uri="{BB962C8B-B14F-4D97-AF65-F5344CB8AC3E}">
        <p14:creationId xmlns:p14="http://schemas.microsoft.com/office/powerpoint/2010/main" val="408717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4EF2F-4A23-452F-95C9-AC482002A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BB94C3-B1B4-4116-9955-C7B11F1C8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4757F-8BE4-465E-A1C5-DFF531719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4E8AB-CC94-455A-BA29-F0C2ACC6901B}" type="datetimeFigureOut">
              <a:rPr lang="en-US" smtClean="0"/>
              <a:t>9/20/2023</a:t>
            </a:fld>
            <a:endParaRPr lang="en-US"/>
          </a:p>
        </p:txBody>
      </p:sp>
      <p:sp>
        <p:nvSpPr>
          <p:cNvPr id="5" name="Footer Placeholder 4">
            <a:extLst>
              <a:ext uri="{FF2B5EF4-FFF2-40B4-BE49-F238E27FC236}">
                <a16:creationId xmlns:a16="http://schemas.microsoft.com/office/drawing/2014/main" id="{39333C40-B819-469C-B254-613669F079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9D8796-1220-43B4-80C7-81CC509A7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13239-9E59-494D-8D68-6AA5C99C2A5B}" type="slidenum">
              <a:rPr lang="en-US" smtClean="0"/>
              <a:t>‹#›</a:t>
            </a:fld>
            <a:endParaRPr lang="en-US"/>
          </a:p>
        </p:txBody>
      </p:sp>
    </p:spTree>
    <p:extLst>
      <p:ext uri="{BB962C8B-B14F-4D97-AF65-F5344CB8AC3E}">
        <p14:creationId xmlns:p14="http://schemas.microsoft.com/office/powerpoint/2010/main" val="3739262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yvcweb/index.php/benefits" TargetMode="External"/><Relationship Id="rId2" Type="http://schemas.openxmlformats.org/officeDocument/2006/relationships/hyperlink" Target="https://vcportal.ventura.org/CEO/benefits/docs/PY2021/2021_Benefit_Plans_Handbook_FINAL.pdf" TargetMode="External"/><Relationship Id="rId1" Type="http://schemas.openxmlformats.org/officeDocument/2006/relationships/slideLayout" Target="../slideLayouts/slideLayout18.xml"/><Relationship Id="rId4" Type="http://schemas.openxmlformats.org/officeDocument/2006/relationships/hyperlink" Target="mailto:Benefits.ServiceRep@ventur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Benefits.ServiceRep@ventura.or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hyperlink" Target="https://commons.wikimedia.org/wiki/File:Piggy_Bank_On_Pennies_(5915295831).jpg"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vchrp.co.ventura.ca.us/"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389F1E-D39D-4E9E-B831-F78515435102}"/>
              </a:ext>
            </a:extLst>
          </p:cNvPr>
          <p:cNvPicPr>
            <a:picLocks noChangeAspect="1"/>
          </p:cNvPicPr>
          <p:nvPr/>
        </p:nvPicPr>
        <p:blipFill>
          <a:blip r:embed="rId2"/>
          <a:stretch>
            <a:fillRect/>
          </a:stretch>
        </p:blipFill>
        <p:spPr>
          <a:xfrm>
            <a:off x="3049172" y="670399"/>
            <a:ext cx="5984028" cy="1914890"/>
          </a:xfrm>
          <a:prstGeom prst="rect">
            <a:avLst/>
          </a:prstGeom>
        </p:spPr>
      </p:pic>
      <p:sp>
        <p:nvSpPr>
          <p:cNvPr id="4" name="TextBox 3">
            <a:extLst>
              <a:ext uri="{FF2B5EF4-FFF2-40B4-BE49-F238E27FC236}">
                <a16:creationId xmlns:a16="http://schemas.microsoft.com/office/drawing/2014/main" id="{C0996052-804D-46C0-A495-91776346471B}"/>
              </a:ext>
            </a:extLst>
          </p:cNvPr>
          <p:cNvSpPr txBox="1"/>
          <p:nvPr/>
        </p:nvSpPr>
        <p:spPr>
          <a:xfrm>
            <a:off x="3049172" y="2825319"/>
            <a:ext cx="6098344" cy="923330"/>
          </a:xfrm>
          <a:prstGeom prst="rect">
            <a:avLst/>
          </a:prstGeom>
          <a:noFill/>
        </p:spPr>
        <p:txBody>
          <a:bodyPr wrap="square">
            <a:spAutoFit/>
          </a:bodyPr>
          <a:lstStyle/>
          <a:p>
            <a:pPr>
              <a:spcAft>
                <a:spcPts val="600"/>
              </a:spcAft>
            </a:pPr>
            <a:br>
              <a:rPr lang="en-US" kern="1200">
                <a:solidFill>
                  <a:schemeClr val="accent6">
                    <a:lumMod val="75000"/>
                  </a:schemeClr>
                </a:solidFill>
                <a:latin typeface="+mj-lt"/>
                <a:ea typeface="+mj-ea"/>
                <a:cs typeface="+mj-cs"/>
              </a:rPr>
            </a:br>
            <a:br>
              <a:rPr lang="en-US" kern="1200">
                <a:solidFill>
                  <a:schemeClr val="accent6">
                    <a:lumMod val="75000"/>
                  </a:schemeClr>
                </a:solidFill>
                <a:latin typeface="+mj-lt"/>
                <a:ea typeface="+mj-ea"/>
                <a:cs typeface="+mj-cs"/>
              </a:rPr>
            </a:br>
            <a:endParaRPr lang="en-US"/>
          </a:p>
        </p:txBody>
      </p:sp>
      <p:sp>
        <p:nvSpPr>
          <p:cNvPr id="10" name="TextBox 9">
            <a:extLst>
              <a:ext uri="{FF2B5EF4-FFF2-40B4-BE49-F238E27FC236}">
                <a16:creationId xmlns:a16="http://schemas.microsoft.com/office/drawing/2014/main" id="{1EC548D1-1353-4ECE-A5D1-776B67308DAF}"/>
              </a:ext>
            </a:extLst>
          </p:cNvPr>
          <p:cNvSpPr txBox="1"/>
          <p:nvPr/>
        </p:nvSpPr>
        <p:spPr>
          <a:xfrm>
            <a:off x="3049172" y="2769954"/>
            <a:ext cx="6098344" cy="646331"/>
          </a:xfrm>
          <a:prstGeom prst="rect">
            <a:avLst/>
          </a:prstGeom>
          <a:noFill/>
        </p:spPr>
        <p:txBody>
          <a:bodyPr wrap="square">
            <a:spAutoFit/>
          </a:bodyPr>
          <a:lstStyle/>
          <a:p>
            <a:pPr algn="ctr"/>
            <a:r>
              <a:rPr lang="en-US" sz="1800" kern="1200" dirty="0">
                <a:solidFill>
                  <a:schemeClr val="accent6">
                    <a:lumMod val="75000"/>
                  </a:schemeClr>
                </a:solidFill>
                <a:latin typeface="+mj-lt"/>
                <a:ea typeface="+mj-ea"/>
                <a:cs typeface="+mj-cs"/>
              </a:rPr>
              <a:t>Open Enrollment </a:t>
            </a:r>
            <a:br>
              <a:rPr lang="en-US" sz="1800" kern="1200" dirty="0">
                <a:solidFill>
                  <a:schemeClr val="accent6">
                    <a:lumMod val="75000"/>
                  </a:schemeClr>
                </a:solidFill>
                <a:latin typeface="+mj-lt"/>
                <a:ea typeface="+mj-ea"/>
                <a:cs typeface="+mj-cs"/>
              </a:rPr>
            </a:br>
            <a:r>
              <a:rPr lang="en-US" sz="1800" kern="1200" dirty="0">
                <a:solidFill>
                  <a:schemeClr val="accent6">
                    <a:lumMod val="75000"/>
                  </a:schemeClr>
                </a:solidFill>
                <a:latin typeface="+mj-lt"/>
                <a:ea typeface="+mj-ea"/>
                <a:cs typeface="+mj-cs"/>
              </a:rPr>
              <a:t>Plan Year 2024</a:t>
            </a:r>
            <a:endParaRPr lang="en-US" dirty="0"/>
          </a:p>
        </p:txBody>
      </p:sp>
      <p:sp>
        <p:nvSpPr>
          <p:cNvPr id="12" name="TextBox 11">
            <a:extLst>
              <a:ext uri="{FF2B5EF4-FFF2-40B4-BE49-F238E27FC236}">
                <a16:creationId xmlns:a16="http://schemas.microsoft.com/office/drawing/2014/main" id="{6B17A7C0-A738-4881-ADF8-66BBC6AA8AB0}"/>
              </a:ext>
            </a:extLst>
          </p:cNvPr>
          <p:cNvSpPr txBox="1"/>
          <p:nvPr/>
        </p:nvSpPr>
        <p:spPr>
          <a:xfrm>
            <a:off x="1025489" y="3656142"/>
            <a:ext cx="10141020" cy="2585323"/>
          </a:xfrm>
          <a:prstGeom prst="rect">
            <a:avLst/>
          </a:prstGeom>
          <a:noFill/>
        </p:spPr>
        <p:txBody>
          <a:bodyPr wrap="square">
            <a:spAutoFit/>
          </a:bodyPr>
          <a:lstStyle/>
          <a:p>
            <a:pPr algn="ctr"/>
            <a:r>
              <a:rPr lang="en-US" sz="1800" kern="1200" dirty="0">
                <a:solidFill>
                  <a:schemeClr val="accent6">
                    <a:lumMod val="75000"/>
                  </a:schemeClr>
                </a:solidFill>
                <a:latin typeface="+mj-lt"/>
                <a:ea typeface="+mj-ea"/>
                <a:cs typeface="+mj-cs"/>
              </a:rPr>
              <a:t>Open Enrollment: </a:t>
            </a:r>
          </a:p>
          <a:p>
            <a:pPr algn="ctr"/>
            <a:r>
              <a:rPr lang="en-US" sz="1800" kern="1200" dirty="0">
                <a:solidFill>
                  <a:schemeClr val="accent6">
                    <a:lumMod val="75000"/>
                  </a:schemeClr>
                </a:solidFill>
                <a:latin typeface="+mj-lt"/>
                <a:ea typeface="+mj-ea"/>
                <a:cs typeface="+mj-cs"/>
              </a:rPr>
              <a:t>November 1, 2023, through November 30, 2023</a:t>
            </a:r>
            <a:br>
              <a:rPr lang="en-US" sz="1800" kern="1200" dirty="0">
                <a:solidFill>
                  <a:schemeClr val="accent6">
                    <a:lumMod val="75000"/>
                  </a:schemeClr>
                </a:solidFill>
                <a:latin typeface="+mj-lt"/>
                <a:ea typeface="+mj-ea"/>
                <a:cs typeface="+mj-cs"/>
              </a:rPr>
            </a:br>
            <a:br>
              <a:rPr lang="en-US" sz="1800" kern="1200" dirty="0">
                <a:solidFill>
                  <a:schemeClr val="accent6">
                    <a:lumMod val="75000"/>
                  </a:schemeClr>
                </a:solidFill>
                <a:latin typeface="+mj-lt"/>
                <a:ea typeface="+mj-ea"/>
                <a:cs typeface="+mj-cs"/>
              </a:rPr>
            </a:br>
            <a:r>
              <a:rPr lang="en-US" sz="1800" kern="1200" dirty="0">
                <a:solidFill>
                  <a:schemeClr val="accent6">
                    <a:lumMod val="75000"/>
                  </a:schemeClr>
                </a:solidFill>
                <a:latin typeface="+mj-lt"/>
                <a:ea typeface="+mj-ea"/>
                <a:cs typeface="+mj-cs"/>
              </a:rPr>
              <a:t>Coverage Periods:</a:t>
            </a:r>
            <a:br>
              <a:rPr lang="en-US" sz="1800" kern="1200" dirty="0">
                <a:solidFill>
                  <a:schemeClr val="accent6">
                    <a:lumMod val="75000"/>
                  </a:schemeClr>
                </a:solidFill>
                <a:latin typeface="+mj-lt"/>
                <a:ea typeface="+mj-ea"/>
                <a:cs typeface="+mj-cs"/>
              </a:rPr>
            </a:br>
            <a:r>
              <a:rPr lang="en-US" dirty="0">
                <a:solidFill>
                  <a:schemeClr val="accent6">
                    <a:lumMod val="75000"/>
                  </a:schemeClr>
                </a:solidFill>
                <a:latin typeface="+mj-lt"/>
                <a:ea typeface="+mj-ea"/>
                <a:cs typeface="+mj-cs"/>
              </a:rPr>
              <a:t>Health</a:t>
            </a:r>
            <a:r>
              <a:rPr lang="en-US" sz="1800" kern="1200" dirty="0">
                <a:solidFill>
                  <a:schemeClr val="accent6">
                    <a:lumMod val="75000"/>
                  </a:schemeClr>
                </a:solidFill>
                <a:latin typeface="+mj-lt"/>
                <a:ea typeface="+mj-ea"/>
                <a:cs typeface="+mj-cs"/>
              </a:rPr>
              <a:t> Plans - December 24, 2023, through December 21, 2024</a:t>
            </a:r>
            <a:br>
              <a:rPr lang="en-US" sz="1800" kern="1200" dirty="0">
                <a:solidFill>
                  <a:schemeClr val="accent6">
                    <a:lumMod val="75000"/>
                  </a:schemeClr>
                </a:solidFill>
                <a:latin typeface="+mj-lt"/>
                <a:ea typeface="+mj-ea"/>
                <a:cs typeface="+mj-cs"/>
              </a:rPr>
            </a:br>
            <a:r>
              <a:rPr lang="en-US" sz="1800" kern="1200" dirty="0">
                <a:solidFill>
                  <a:schemeClr val="accent6">
                    <a:lumMod val="75000"/>
                  </a:schemeClr>
                </a:solidFill>
                <a:latin typeface="+mj-lt"/>
                <a:ea typeface="+mj-ea"/>
                <a:cs typeface="+mj-cs"/>
              </a:rPr>
              <a:t>FSAs elections – January 1, 2024, through December 31, 2024- Must enroll each year, plans do NOT roll over</a:t>
            </a:r>
          </a:p>
          <a:p>
            <a:pPr algn="ctr"/>
            <a:r>
              <a:rPr lang="en-US" dirty="0">
                <a:solidFill>
                  <a:schemeClr val="accent6">
                    <a:lumMod val="75000"/>
                  </a:schemeClr>
                </a:solidFill>
                <a:latin typeface="+mj-lt"/>
                <a:ea typeface="+mj-ea"/>
                <a:cs typeface="+mj-cs"/>
              </a:rPr>
              <a:t>HSA changes and enrollments are effective beginning January 1, 2024</a:t>
            </a:r>
            <a:br>
              <a:rPr lang="en-US" sz="1800" kern="1200" dirty="0">
                <a:solidFill>
                  <a:schemeClr val="accent6">
                    <a:lumMod val="75000"/>
                  </a:schemeClr>
                </a:solidFill>
                <a:latin typeface="+mj-lt"/>
                <a:ea typeface="+mj-ea"/>
                <a:cs typeface="+mj-cs"/>
              </a:rPr>
            </a:br>
            <a:br>
              <a:rPr lang="en-US" sz="1800" b="1" kern="1200" dirty="0">
                <a:solidFill>
                  <a:schemeClr val="accent1"/>
                </a:solidFill>
                <a:latin typeface="+mj-lt"/>
                <a:ea typeface="+mj-ea"/>
                <a:cs typeface="+mj-cs"/>
              </a:rPr>
            </a:br>
            <a:endParaRPr lang="en-US" dirty="0"/>
          </a:p>
        </p:txBody>
      </p:sp>
    </p:spTree>
    <p:extLst>
      <p:ext uri="{BB962C8B-B14F-4D97-AF65-F5344CB8AC3E}">
        <p14:creationId xmlns:p14="http://schemas.microsoft.com/office/powerpoint/2010/main" val="369135964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539E13-C9E6-41B7-9E0E-81D6CC210804}"/>
              </a:ext>
            </a:extLst>
          </p:cNvPr>
          <p:cNvPicPr>
            <a:picLocks noChangeAspect="1"/>
          </p:cNvPicPr>
          <p:nvPr/>
        </p:nvPicPr>
        <p:blipFill>
          <a:blip r:embed="rId2"/>
          <a:stretch>
            <a:fillRect/>
          </a:stretch>
        </p:blipFill>
        <p:spPr>
          <a:xfrm>
            <a:off x="456817" y="2897923"/>
            <a:ext cx="11277600" cy="2734817"/>
          </a:xfrm>
          <a:prstGeom prst="rect">
            <a:avLst/>
          </a:prstGeom>
        </p:spPr>
      </p:pic>
      <p:sp>
        <p:nvSpPr>
          <p:cNvPr id="2" name="TextBox 1">
            <a:extLst>
              <a:ext uri="{FF2B5EF4-FFF2-40B4-BE49-F238E27FC236}">
                <a16:creationId xmlns:a16="http://schemas.microsoft.com/office/drawing/2014/main" id="{6C85A2F3-A038-4B44-A685-A4029F5F4421}"/>
              </a:ext>
            </a:extLst>
          </p:cNvPr>
          <p:cNvSpPr txBox="1"/>
          <p:nvPr/>
        </p:nvSpPr>
        <p:spPr>
          <a:xfrm>
            <a:off x="914400" y="1559364"/>
            <a:ext cx="10719581" cy="923330"/>
          </a:xfrm>
          <a:prstGeom prst="rect">
            <a:avLst/>
          </a:prstGeom>
          <a:noFill/>
        </p:spPr>
        <p:txBody>
          <a:bodyPr wrap="square" rtlCol="0">
            <a:spAutoFit/>
          </a:bodyPr>
          <a:lstStyle/>
          <a:p>
            <a:r>
              <a:rPr lang="en-US" dirty="0">
                <a:solidFill>
                  <a:schemeClr val="bg1"/>
                </a:solidFill>
              </a:rPr>
              <a:t>Review the "Welcome" page. If you have not yet reviewed the Benefits Plans Handbook, or need information about any plans, rates or to view the “Who Do I Contact” list to contact the plans directly if you have questions about each plan, you can click on the link provided on this page to the County's Benefits Open Enrollment page.</a:t>
            </a:r>
          </a:p>
        </p:txBody>
      </p:sp>
      <p:sp>
        <p:nvSpPr>
          <p:cNvPr id="4" name="TextBox 3">
            <a:extLst>
              <a:ext uri="{FF2B5EF4-FFF2-40B4-BE49-F238E27FC236}">
                <a16:creationId xmlns:a16="http://schemas.microsoft.com/office/drawing/2014/main" id="{5E12035C-C25F-4B51-B9F5-58CFBF66CBE5}"/>
              </a:ext>
            </a:extLst>
          </p:cNvPr>
          <p:cNvSpPr txBox="1"/>
          <p:nvPr/>
        </p:nvSpPr>
        <p:spPr>
          <a:xfrm>
            <a:off x="3441459" y="689438"/>
            <a:ext cx="6012030" cy="584775"/>
          </a:xfrm>
          <a:prstGeom prst="rect">
            <a:avLst/>
          </a:prstGeom>
          <a:noFill/>
        </p:spPr>
        <p:txBody>
          <a:bodyPr wrap="square" rtlCol="0">
            <a:spAutoFit/>
          </a:bodyPr>
          <a:lstStyle/>
          <a:p>
            <a:r>
              <a:rPr lang="en-US" sz="3200" dirty="0">
                <a:solidFill>
                  <a:schemeClr val="bg1"/>
                </a:solidFill>
              </a:rPr>
              <a:t>Open Enrollment Welcome Page</a:t>
            </a:r>
          </a:p>
        </p:txBody>
      </p:sp>
      <p:sp>
        <p:nvSpPr>
          <p:cNvPr id="5" name="Oval 4">
            <a:extLst>
              <a:ext uri="{FF2B5EF4-FFF2-40B4-BE49-F238E27FC236}">
                <a16:creationId xmlns:a16="http://schemas.microsoft.com/office/drawing/2014/main" id="{3D34A8F0-F5AD-4F9D-B08D-DE02E2CF04B3}"/>
              </a:ext>
            </a:extLst>
          </p:cNvPr>
          <p:cNvSpPr/>
          <p:nvPr/>
        </p:nvSpPr>
        <p:spPr>
          <a:xfrm>
            <a:off x="10958731" y="3302725"/>
            <a:ext cx="775685" cy="4533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057F0E-CA26-4640-AFCC-D0C40FFD4BAD}"/>
              </a:ext>
            </a:extLst>
          </p:cNvPr>
          <p:cNvSpPr/>
          <p:nvPr/>
        </p:nvSpPr>
        <p:spPr>
          <a:xfrm>
            <a:off x="801858" y="3302725"/>
            <a:ext cx="970671" cy="114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65769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D139D79-727D-4505-9A79-A46A49F4E4DE}"/>
              </a:ext>
            </a:extLst>
          </p:cNvPr>
          <p:cNvSpPr txBox="1"/>
          <p:nvPr/>
        </p:nvSpPr>
        <p:spPr>
          <a:xfrm>
            <a:off x="804672" y="338328"/>
            <a:ext cx="3877056" cy="224942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3800" dirty="0">
                <a:latin typeface="+mj-lt"/>
                <a:ea typeface="+mj-ea"/>
                <a:cs typeface="+mj-cs"/>
              </a:rPr>
              <a:t>Update Your Contact Information </a:t>
            </a:r>
          </a:p>
          <a:p>
            <a:pPr>
              <a:lnSpc>
                <a:spcPct val="90000"/>
              </a:lnSpc>
              <a:spcBef>
                <a:spcPct val="0"/>
              </a:spcBef>
              <a:spcAft>
                <a:spcPts val="600"/>
              </a:spcAft>
            </a:pPr>
            <a:r>
              <a:rPr lang="en-US" sz="3800" dirty="0">
                <a:latin typeface="+mj-lt"/>
                <a:ea typeface="+mj-ea"/>
                <a:cs typeface="+mj-cs"/>
              </a:rPr>
              <a:t>(If Needed)</a:t>
            </a:r>
          </a:p>
        </p:txBody>
      </p:sp>
      <p:pic>
        <p:nvPicPr>
          <p:cNvPr id="4" name="Picture 3">
            <a:extLst>
              <a:ext uri="{FF2B5EF4-FFF2-40B4-BE49-F238E27FC236}">
                <a16:creationId xmlns:a16="http://schemas.microsoft.com/office/drawing/2014/main" id="{1080FBA0-C60B-40B7-9D5C-A8759809C54F}"/>
              </a:ext>
            </a:extLst>
          </p:cNvPr>
          <p:cNvPicPr>
            <a:picLocks noChangeAspect="1"/>
          </p:cNvPicPr>
          <p:nvPr/>
        </p:nvPicPr>
        <p:blipFill>
          <a:blip r:embed="rId2"/>
          <a:stretch>
            <a:fillRect/>
          </a:stretch>
        </p:blipFill>
        <p:spPr>
          <a:xfrm>
            <a:off x="6569117" y="1372724"/>
            <a:ext cx="5086776" cy="1767654"/>
          </a:xfrm>
          <a:prstGeom prst="rect">
            <a:avLst/>
          </a:prstGeom>
        </p:spPr>
      </p:pic>
      <p:pic>
        <p:nvPicPr>
          <p:cNvPr id="3" name="Picture 2">
            <a:extLst>
              <a:ext uri="{FF2B5EF4-FFF2-40B4-BE49-F238E27FC236}">
                <a16:creationId xmlns:a16="http://schemas.microsoft.com/office/drawing/2014/main" id="{261320A5-9454-459F-AC4D-7271D7566694}"/>
              </a:ext>
            </a:extLst>
          </p:cNvPr>
          <p:cNvPicPr>
            <a:picLocks noChangeAspect="1"/>
          </p:cNvPicPr>
          <p:nvPr/>
        </p:nvPicPr>
        <p:blipFill>
          <a:blip r:embed="rId3"/>
          <a:stretch>
            <a:fillRect/>
          </a:stretch>
        </p:blipFill>
        <p:spPr>
          <a:xfrm>
            <a:off x="5702114" y="3717622"/>
            <a:ext cx="5953779" cy="1845671"/>
          </a:xfrm>
          <a:prstGeom prst="rect">
            <a:avLst/>
          </a:prstGeom>
        </p:spPr>
      </p:pic>
      <p:sp>
        <p:nvSpPr>
          <p:cNvPr id="16" name="Rectangle 15">
            <a:extLst>
              <a:ext uri="{FF2B5EF4-FFF2-40B4-BE49-F238E27FC236}">
                <a16:creationId xmlns:a16="http://schemas.microsoft.com/office/drawing/2014/main" id="{71945C49-EC3C-45AD-A4F8-9F3AB12A0544}"/>
              </a:ext>
            </a:extLst>
          </p:cNvPr>
          <p:cNvSpPr/>
          <p:nvPr/>
        </p:nvSpPr>
        <p:spPr>
          <a:xfrm>
            <a:off x="7369654" y="2142309"/>
            <a:ext cx="970671" cy="1788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AD3F6A-F222-480C-97B5-1E3C131E48B6}"/>
              </a:ext>
            </a:extLst>
          </p:cNvPr>
          <p:cNvSpPr/>
          <p:nvPr/>
        </p:nvSpPr>
        <p:spPr>
          <a:xfrm>
            <a:off x="6576651" y="4351582"/>
            <a:ext cx="970671" cy="1788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352F25-3B93-4B1C-9B36-7324D4735E25}"/>
              </a:ext>
            </a:extLst>
          </p:cNvPr>
          <p:cNvSpPr/>
          <p:nvPr/>
        </p:nvSpPr>
        <p:spPr>
          <a:xfrm>
            <a:off x="6576651" y="4694846"/>
            <a:ext cx="970671" cy="1788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045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76D8F0E-B9BF-431E-9A77-C861EE16FAD9}"/>
              </a:ext>
            </a:extLst>
          </p:cNvPr>
          <p:cNvPicPr>
            <a:picLocks noChangeAspect="1"/>
          </p:cNvPicPr>
          <p:nvPr/>
        </p:nvPicPr>
        <p:blipFill>
          <a:blip r:embed="rId2"/>
          <a:stretch>
            <a:fillRect/>
          </a:stretch>
        </p:blipFill>
        <p:spPr>
          <a:xfrm>
            <a:off x="456817" y="1963436"/>
            <a:ext cx="11277600" cy="4257294"/>
          </a:xfrm>
          <a:prstGeom prst="rect">
            <a:avLst/>
          </a:prstGeom>
        </p:spPr>
      </p:pic>
      <p:sp>
        <p:nvSpPr>
          <p:cNvPr id="4" name="TextBox 3">
            <a:extLst>
              <a:ext uri="{FF2B5EF4-FFF2-40B4-BE49-F238E27FC236}">
                <a16:creationId xmlns:a16="http://schemas.microsoft.com/office/drawing/2014/main" id="{D747121D-6EFE-414E-9858-0165D79A56EA}"/>
              </a:ext>
            </a:extLst>
          </p:cNvPr>
          <p:cNvSpPr txBox="1"/>
          <p:nvPr/>
        </p:nvSpPr>
        <p:spPr>
          <a:xfrm>
            <a:off x="2970569" y="655562"/>
            <a:ext cx="6245864" cy="954107"/>
          </a:xfrm>
          <a:prstGeom prst="rect">
            <a:avLst/>
          </a:prstGeom>
          <a:noFill/>
        </p:spPr>
        <p:txBody>
          <a:bodyPr wrap="square" rtlCol="0">
            <a:spAutoFit/>
          </a:bodyPr>
          <a:lstStyle/>
          <a:p>
            <a:pPr algn="ctr"/>
            <a:r>
              <a:rPr lang="en-US" sz="2800" dirty="0">
                <a:solidFill>
                  <a:schemeClr val="bg1"/>
                </a:solidFill>
              </a:rPr>
              <a:t>Acknowledgment Page </a:t>
            </a:r>
          </a:p>
          <a:p>
            <a:pPr algn="ctr"/>
            <a:r>
              <a:rPr lang="en-US" sz="2800" dirty="0">
                <a:solidFill>
                  <a:schemeClr val="bg1"/>
                </a:solidFill>
              </a:rPr>
              <a:t>A Required Step</a:t>
            </a:r>
          </a:p>
        </p:txBody>
      </p:sp>
      <p:sp>
        <p:nvSpPr>
          <p:cNvPr id="5" name="Oval 4">
            <a:extLst>
              <a:ext uri="{FF2B5EF4-FFF2-40B4-BE49-F238E27FC236}">
                <a16:creationId xmlns:a16="http://schemas.microsoft.com/office/drawing/2014/main" id="{DB97FF23-8CFA-4B13-9595-78BF936A1C56}"/>
              </a:ext>
            </a:extLst>
          </p:cNvPr>
          <p:cNvSpPr/>
          <p:nvPr/>
        </p:nvSpPr>
        <p:spPr>
          <a:xfrm>
            <a:off x="1997612" y="4557932"/>
            <a:ext cx="787791" cy="295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951839-A973-49BD-8510-A8A872510273}"/>
              </a:ext>
            </a:extLst>
          </p:cNvPr>
          <p:cNvSpPr/>
          <p:nvPr/>
        </p:nvSpPr>
        <p:spPr>
          <a:xfrm>
            <a:off x="1997612" y="5444197"/>
            <a:ext cx="787791" cy="3516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0B924B-C25B-4737-AB8A-58C69B1E4239}"/>
              </a:ext>
            </a:extLst>
          </p:cNvPr>
          <p:cNvSpPr/>
          <p:nvPr/>
        </p:nvSpPr>
        <p:spPr>
          <a:xfrm>
            <a:off x="8440615" y="5008098"/>
            <a:ext cx="984739" cy="196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14BB08-A690-4F6A-9A2C-BABEB529AFB2}"/>
              </a:ext>
            </a:extLst>
          </p:cNvPr>
          <p:cNvSpPr/>
          <p:nvPr/>
        </p:nvSpPr>
        <p:spPr>
          <a:xfrm>
            <a:off x="3751386" y="5008098"/>
            <a:ext cx="984739" cy="196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1F56DB2-F23B-4483-8941-5D64E14BBB77}"/>
              </a:ext>
            </a:extLst>
          </p:cNvPr>
          <p:cNvSpPr/>
          <p:nvPr/>
        </p:nvSpPr>
        <p:spPr>
          <a:xfrm>
            <a:off x="11029071" y="2391507"/>
            <a:ext cx="717452" cy="407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5AAD173-F3A5-4817-BE23-510338550CBC}"/>
              </a:ext>
            </a:extLst>
          </p:cNvPr>
          <p:cNvSpPr/>
          <p:nvPr/>
        </p:nvSpPr>
        <p:spPr>
          <a:xfrm>
            <a:off x="851101" y="2391507"/>
            <a:ext cx="970671" cy="178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86853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BD3104-B7A8-4732-8916-10F0CD2DE53F}"/>
              </a:ext>
            </a:extLst>
          </p:cNvPr>
          <p:cNvPicPr>
            <a:picLocks noChangeAspect="1"/>
          </p:cNvPicPr>
          <p:nvPr/>
        </p:nvPicPr>
        <p:blipFill rotWithShape="1">
          <a:blip r:embed="rId2"/>
          <a:srcRect r="2" b="5230"/>
          <a:stretch/>
        </p:blipFill>
        <p:spPr>
          <a:xfrm>
            <a:off x="645937" y="2064231"/>
            <a:ext cx="4757231" cy="3383688"/>
          </a:xfrm>
          <a:prstGeom prst="rect">
            <a:avLst/>
          </a:prstGeom>
        </p:spPr>
      </p:pic>
      <p:sp>
        <p:nvSpPr>
          <p:cNvPr id="2" name="TextBox 1">
            <a:extLst>
              <a:ext uri="{FF2B5EF4-FFF2-40B4-BE49-F238E27FC236}">
                <a16:creationId xmlns:a16="http://schemas.microsoft.com/office/drawing/2014/main" id="{86881551-6BBD-4A6D-A9EB-3E39694B7B61}"/>
              </a:ext>
            </a:extLst>
          </p:cNvPr>
          <p:cNvSpPr txBox="1"/>
          <p:nvPr/>
        </p:nvSpPr>
        <p:spPr>
          <a:xfrm>
            <a:off x="4390197" y="289328"/>
            <a:ext cx="3410839" cy="954107"/>
          </a:xfrm>
          <a:prstGeom prst="rect">
            <a:avLst/>
          </a:prstGeom>
          <a:noFill/>
        </p:spPr>
        <p:txBody>
          <a:bodyPr wrap="square" rtlCol="0">
            <a:spAutoFit/>
          </a:bodyPr>
          <a:lstStyle/>
          <a:p>
            <a:pPr algn="ctr"/>
            <a:r>
              <a:rPr lang="en-US" sz="2800" dirty="0">
                <a:solidFill>
                  <a:schemeClr val="bg1"/>
                </a:solidFill>
              </a:rPr>
              <a:t>Benefits Enrollment Page</a:t>
            </a:r>
          </a:p>
        </p:txBody>
      </p:sp>
      <p:sp>
        <p:nvSpPr>
          <p:cNvPr id="4" name="Oval 3">
            <a:extLst>
              <a:ext uri="{FF2B5EF4-FFF2-40B4-BE49-F238E27FC236}">
                <a16:creationId xmlns:a16="http://schemas.microsoft.com/office/drawing/2014/main" id="{FC765976-DE1A-49E2-A332-62A5A7A82D22}"/>
              </a:ext>
            </a:extLst>
          </p:cNvPr>
          <p:cNvSpPr/>
          <p:nvPr/>
        </p:nvSpPr>
        <p:spPr>
          <a:xfrm>
            <a:off x="1195753" y="3669349"/>
            <a:ext cx="647113"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992C61-6E44-4B60-A6CE-BB30C09D35DB}"/>
              </a:ext>
            </a:extLst>
          </p:cNvPr>
          <p:cNvPicPr>
            <a:picLocks noChangeAspect="1"/>
          </p:cNvPicPr>
          <p:nvPr/>
        </p:nvPicPr>
        <p:blipFill>
          <a:blip r:embed="rId3"/>
          <a:stretch>
            <a:fillRect/>
          </a:stretch>
        </p:blipFill>
        <p:spPr>
          <a:xfrm>
            <a:off x="6108677" y="1603798"/>
            <a:ext cx="5297883" cy="4102964"/>
          </a:xfrm>
          <a:prstGeom prst="rect">
            <a:avLst/>
          </a:prstGeom>
        </p:spPr>
      </p:pic>
      <p:sp>
        <p:nvSpPr>
          <p:cNvPr id="7" name="TextBox 6">
            <a:extLst>
              <a:ext uri="{FF2B5EF4-FFF2-40B4-BE49-F238E27FC236}">
                <a16:creationId xmlns:a16="http://schemas.microsoft.com/office/drawing/2014/main" id="{711A56BB-5C84-4DA1-965B-55E98C5F03BF}"/>
              </a:ext>
            </a:extLst>
          </p:cNvPr>
          <p:cNvSpPr txBox="1"/>
          <p:nvPr/>
        </p:nvSpPr>
        <p:spPr>
          <a:xfrm>
            <a:off x="5531384" y="3470614"/>
            <a:ext cx="574981" cy="369332"/>
          </a:xfrm>
          <a:prstGeom prst="rect">
            <a:avLst/>
          </a:prstGeom>
          <a:noFill/>
        </p:spPr>
        <p:txBody>
          <a:bodyPr wrap="square" rtlCol="0">
            <a:spAutoFit/>
          </a:bodyPr>
          <a:lstStyle/>
          <a:p>
            <a:r>
              <a:rPr lang="en-US" b="1" dirty="0">
                <a:solidFill>
                  <a:schemeClr val="bg1"/>
                </a:solidFill>
              </a:rPr>
              <a:t>OR</a:t>
            </a:r>
          </a:p>
        </p:txBody>
      </p:sp>
      <p:sp>
        <p:nvSpPr>
          <p:cNvPr id="20" name="Rectangle 19">
            <a:extLst>
              <a:ext uri="{FF2B5EF4-FFF2-40B4-BE49-F238E27FC236}">
                <a16:creationId xmlns:a16="http://schemas.microsoft.com/office/drawing/2014/main" id="{7D1877DD-25BC-4445-87F8-6310E66E9782}"/>
              </a:ext>
            </a:extLst>
          </p:cNvPr>
          <p:cNvSpPr/>
          <p:nvPr/>
        </p:nvSpPr>
        <p:spPr>
          <a:xfrm>
            <a:off x="6106365" y="1874006"/>
            <a:ext cx="970671" cy="178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10246B0-B5E2-4009-9A30-CA28D29F2D69}"/>
              </a:ext>
            </a:extLst>
          </p:cNvPr>
          <p:cNvSpPr/>
          <p:nvPr/>
        </p:nvSpPr>
        <p:spPr>
          <a:xfrm>
            <a:off x="710417" y="2274827"/>
            <a:ext cx="970671" cy="178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95255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E890B3-C7D9-4E9A-80AF-0602E5557E84}"/>
              </a:ext>
            </a:extLst>
          </p:cNvPr>
          <p:cNvPicPr>
            <a:picLocks noChangeAspect="1"/>
          </p:cNvPicPr>
          <p:nvPr/>
        </p:nvPicPr>
        <p:blipFill rotWithShape="1">
          <a:blip r:embed="rId2"/>
          <a:srcRect r="3706" b="1"/>
          <a:stretch/>
        </p:blipFill>
        <p:spPr>
          <a:xfrm>
            <a:off x="457200" y="457200"/>
            <a:ext cx="11277600" cy="5943600"/>
          </a:xfrm>
          <a:prstGeom prst="rect">
            <a:avLst/>
          </a:prstGeom>
        </p:spPr>
      </p:pic>
      <p:sp>
        <p:nvSpPr>
          <p:cNvPr id="2" name="Rectangle 1">
            <a:extLst>
              <a:ext uri="{FF2B5EF4-FFF2-40B4-BE49-F238E27FC236}">
                <a16:creationId xmlns:a16="http://schemas.microsoft.com/office/drawing/2014/main" id="{F2572890-CCF9-49EE-B816-B0D3406EF968}"/>
              </a:ext>
            </a:extLst>
          </p:cNvPr>
          <p:cNvSpPr/>
          <p:nvPr/>
        </p:nvSpPr>
        <p:spPr>
          <a:xfrm>
            <a:off x="1252025" y="1963650"/>
            <a:ext cx="815926" cy="160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E2167D-67A6-4AF1-A675-1196B9BC448F}"/>
              </a:ext>
            </a:extLst>
          </p:cNvPr>
          <p:cNvSpPr/>
          <p:nvPr/>
        </p:nvSpPr>
        <p:spPr>
          <a:xfrm>
            <a:off x="1294227" y="2237754"/>
            <a:ext cx="1111347" cy="114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39CC6F-30D1-4DEE-B12C-C99BD590E5DA}"/>
              </a:ext>
            </a:extLst>
          </p:cNvPr>
          <p:cNvSpPr/>
          <p:nvPr/>
        </p:nvSpPr>
        <p:spPr>
          <a:xfrm>
            <a:off x="1252025" y="2523567"/>
            <a:ext cx="1111347" cy="114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17DAE51-F2AA-473F-BD7E-B4E7263811CB}"/>
              </a:ext>
            </a:extLst>
          </p:cNvPr>
          <p:cNvSpPr/>
          <p:nvPr/>
        </p:nvSpPr>
        <p:spPr>
          <a:xfrm>
            <a:off x="457200" y="2779776"/>
            <a:ext cx="1310640" cy="2579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61293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77CB2E-AD7B-48E2-A956-897ECB654702}"/>
              </a:ext>
            </a:extLst>
          </p:cNvPr>
          <p:cNvPicPr>
            <a:picLocks noChangeAspect="1"/>
          </p:cNvPicPr>
          <p:nvPr/>
        </p:nvPicPr>
        <p:blipFill>
          <a:blip r:embed="rId2"/>
          <a:stretch>
            <a:fillRect/>
          </a:stretch>
        </p:blipFill>
        <p:spPr>
          <a:xfrm>
            <a:off x="812799" y="457200"/>
            <a:ext cx="10566401" cy="5943600"/>
          </a:xfrm>
          <a:prstGeom prst="rect">
            <a:avLst/>
          </a:prstGeom>
        </p:spPr>
      </p:pic>
      <p:sp>
        <p:nvSpPr>
          <p:cNvPr id="2" name="Oval 1">
            <a:extLst>
              <a:ext uri="{FF2B5EF4-FFF2-40B4-BE49-F238E27FC236}">
                <a16:creationId xmlns:a16="http://schemas.microsoft.com/office/drawing/2014/main" id="{1656CD5A-BA9E-4ADE-A705-9F556338E3AD}"/>
              </a:ext>
            </a:extLst>
          </p:cNvPr>
          <p:cNvSpPr/>
          <p:nvPr/>
        </p:nvSpPr>
        <p:spPr>
          <a:xfrm>
            <a:off x="3263705" y="2560320"/>
            <a:ext cx="1378633" cy="5908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8C7449-D61A-4965-81EB-A9720A0264EE}"/>
              </a:ext>
            </a:extLst>
          </p:cNvPr>
          <p:cNvSpPr/>
          <p:nvPr/>
        </p:nvSpPr>
        <p:spPr>
          <a:xfrm>
            <a:off x="1182673" y="880037"/>
            <a:ext cx="970671" cy="178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19183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419C3B-B391-4674-8EAB-F20533A98348}"/>
              </a:ext>
            </a:extLst>
          </p:cNvPr>
          <p:cNvPicPr>
            <a:picLocks noChangeAspect="1"/>
          </p:cNvPicPr>
          <p:nvPr/>
        </p:nvPicPr>
        <p:blipFill>
          <a:blip r:embed="rId2"/>
          <a:stretch>
            <a:fillRect/>
          </a:stretch>
        </p:blipFill>
        <p:spPr>
          <a:xfrm>
            <a:off x="3792855" y="457200"/>
            <a:ext cx="4606289" cy="5943600"/>
          </a:xfrm>
          <a:prstGeom prst="rect">
            <a:avLst/>
          </a:prstGeom>
        </p:spPr>
      </p:pic>
      <p:sp>
        <p:nvSpPr>
          <p:cNvPr id="9" name="Rectangle 8">
            <a:extLst>
              <a:ext uri="{FF2B5EF4-FFF2-40B4-BE49-F238E27FC236}">
                <a16:creationId xmlns:a16="http://schemas.microsoft.com/office/drawing/2014/main" id="{AF56D60E-1ECB-40AA-B355-C579D58F8E13}"/>
              </a:ext>
            </a:extLst>
          </p:cNvPr>
          <p:cNvSpPr/>
          <p:nvPr/>
        </p:nvSpPr>
        <p:spPr>
          <a:xfrm>
            <a:off x="4143453" y="1377523"/>
            <a:ext cx="970671" cy="178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F94EB6-11AE-4C14-8D41-5932ABC0CE7E}"/>
              </a:ext>
            </a:extLst>
          </p:cNvPr>
          <p:cNvSpPr/>
          <p:nvPr/>
        </p:nvSpPr>
        <p:spPr>
          <a:xfrm>
            <a:off x="4143454" y="4544054"/>
            <a:ext cx="1456006" cy="2961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17453F-560D-4B19-83AE-A49035A3186D}"/>
              </a:ext>
            </a:extLst>
          </p:cNvPr>
          <p:cNvSpPr/>
          <p:nvPr/>
        </p:nvSpPr>
        <p:spPr>
          <a:xfrm>
            <a:off x="5599460" y="5158060"/>
            <a:ext cx="970671" cy="2961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CF9C2F-C925-4142-997A-D368BA0C2AC8}"/>
              </a:ext>
            </a:extLst>
          </p:cNvPr>
          <p:cNvSpPr/>
          <p:nvPr/>
        </p:nvSpPr>
        <p:spPr>
          <a:xfrm>
            <a:off x="7458445" y="1402276"/>
            <a:ext cx="779144" cy="129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17280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C174524-1218-41E8-8A21-2EAF3B0DFA03}"/>
              </a:ext>
            </a:extLst>
          </p:cNvPr>
          <p:cNvPicPr>
            <a:picLocks noChangeAspect="1"/>
          </p:cNvPicPr>
          <p:nvPr/>
        </p:nvPicPr>
        <p:blipFill>
          <a:blip r:embed="rId2"/>
          <a:stretch>
            <a:fillRect/>
          </a:stretch>
        </p:blipFill>
        <p:spPr>
          <a:xfrm>
            <a:off x="1655696" y="744708"/>
            <a:ext cx="8879841" cy="4994910"/>
          </a:xfrm>
          <a:prstGeom prst="rect">
            <a:avLst/>
          </a:prstGeom>
        </p:spPr>
      </p:pic>
      <p:sp>
        <p:nvSpPr>
          <p:cNvPr id="9" name="Rectangle 8">
            <a:extLst>
              <a:ext uri="{FF2B5EF4-FFF2-40B4-BE49-F238E27FC236}">
                <a16:creationId xmlns:a16="http://schemas.microsoft.com/office/drawing/2014/main" id="{B75BAD4B-F846-4A3F-8336-E77B19472AE0}"/>
              </a:ext>
            </a:extLst>
          </p:cNvPr>
          <p:cNvSpPr/>
          <p:nvPr/>
        </p:nvSpPr>
        <p:spPr>
          <a:xfrm>
            <a:off x="1912317" y="1085889"/>
            <a:ext cx="970671" cy="178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86711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DAB9ECA-C80C-4DAC-B4CC-6A35FC9A610B}"/>
              </a:ext>
            </a:extLst>
          </p:cNvPr>
          <p:cNvPicPr>
            <a:picLocks noChangeAspect="1"/>
          </p:cNvPicPr>
          <p:nvPr/>
        </p:nvPicPr>
        <p:blipFill>
          <a:blip r:embed="rId2"/>
          <a:stretch>
            <a:fillRect/>
          </a:stretch>
        </p:blipFill>
        <p:spPr>
          <a:xfrm>
            <a:off x="2616383" y="1286934"/>
            <a:ext cx="6959235" cy="4105949"/>
          </a:xfrm>
          <a:prstGeom prst="rect">
            <a:avLst/>
          </a:prstGeom>
        </p:spPr>
      </p:pic>
      <p:sp>
        <p:nvSpPr>
          <p:cNvPr id="2" name="TextBox 1">
            <a:extLst>
              <a:ext uri="{FF2B5EF4-FFF2-40B4-BE49-F238E27FC236}">
                <a16:creationId xmlns:a16="http://schemas.microsoft.com/office/drawing/2014/main" id="{E9224DCB-CC9E-426F-8268-D77CEAC25727}"/>
              </a:ext>
            </a:extLst>
          </p:cNvPr>
          <p:cNvSpPr txBox="1"/>
          <p:nvPr/>
        </p:nvSpPr>
        <p:spPr>
          <a:xfrm>
            <a:off x="4178105" y="181802"/>
            <a:ext cx="4276579" cy="461665"/>
          </a:xfrm>
          <a:prstGeom prst="rect">
            <a:avLst/>
          </a:prstGeom>
          <a:noFill/>
        </p:spPr>
        <p:txBody>
          <a:bodyPr wrap="square" rtlCol="0">
            <a:spAutoFit/>
          </a:bodyPr>
          <a:lstStyle/>
          <a:p>
            <a:r>
              <a:rPr lang="en-US" sz="2400" dirty="0"/>
              <a:t>After Open Enrollment Ends</a:t>
            </a:r>
          </a:p>
        </p:txBody>
      </p:sp>
      <p:sp>
        <p:nvSpPr>
          <p:cNvPr id="4" name="Oval 3">
            <a:extLst>
              <a:ext uri="{FF2B5EF4-FFF2-40B4-BE49-F238E27FC236}">
                <a16:creationId xmlns:a16="http://schemas.microsoft.com/office/drawing/2014/main" id="{B89CA6CB-5E9E-43EF-BECE-58B594BA60F0}"/>
              </a:ext>
            </a:extLst>
          </p:cNvPr>
          <p:cNvSpPr/>
          <p:nvPr/>
        </p:nvSpPr>
        <p:spPr>
          <a:xfrm>
            <a:off x="5148775" y="4079631"/>
            <a:ext cx="947225" cy="7033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27219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0EA304-C731-4FFE-BB78-EDE331420A3B}"/>
              </a:ext>
            </a:extLst>
          </p:cNvPr>
          <p:cNvPicPr>
            <a:picLocks noChangeAspect="1"/>
          </p:cNvPicPr>
          <p:nvPr/>
        </p:nvPicPr>
        <p:blipFill>
          <a:blip r:embed="rId2"/>
          <a:stretch>
            <a:fillRect/>
          </a:stretch>
        </p:blipFill>
        <p:spPr>
          <a:xfrm>
            <a:off x="1478910" y="854181"/>
            <a:ext cx="9234179" cy="5401994"/>
          </a:xfrm>
          <a:prstGeom prst="rect">
            <a:avLst/>
          </a:prstGeom>
        </p:spPr>
      </p:pic>
      <p:sp>
        <p:nvSpPr>
          <p:cNvPr id="2" name="Oval 1">
            <a:extLst>
              <a:ext uri="{FF2B5EF4-FFF2-40B4-BE49-F238E27FC236}">
                <a16:creationId xmlns:a16="http://schemas.microsoft.com/office/drawing/2014/main" id="{8B134900-E44D-4930-9F22-7E1E39B05CFC}"/>
              </a:ext>
            </a:extLst>
          </p:cNvPr>
          <p:cNvSpPr/>
          <p:nvPr/>
        </p:nvSpPr>
        <p:spPr>
          <a:xfrm>
            <a:off x="4881489" y="1674056"/>
            <a:ext cx="703385" cy="422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74D3DA-6DEE-430B-84F9-2D39A9127432}"/>
              </a:ext>
            </a:extLst>
          </p:cNvPr>
          <p:cNvSpPr/>
          <p:nvPr/>
        </p:nvSpPr>
        <p:spPr>
          <a:xfrm>
            <a:off x="2827138" y="1105910"/>
            <a:ext cx="970671" cy="178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12382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2C4A4C-E11E-48CA-9229-11EA36F27D50}"/>
              </a:ext>
            </a:extLst>
          </p:cNvPr>
          <p:cNvSpPr>
            <a:spLocks noGrp="1"/>
          </p:cNvSpPr>
          <p:nvPr>
            <p:ph type="title"/>
          </p:nvPr>
        </p:nvSpPr>
        <p:spPr>
          <a:xfrm>
            <a:off x="966952" y="1204108"/>
            <a:ext cx="2669406" cy="1781175"/>
          </a:xfrm>
        </p:spPr>
        <p:txBody>
          <a:bodyPr>
            <a:normAutofit/>
          </a:bodyPr>
          <a:lstStyle/>
          <a:p>
            <a:r>
              <a:rPr lang="en-US" sz="2200" dirty="0">
                <a:solidFill>
                  <a:srgbClr val="FFFFFF"/>
                </a:solidFill>
              </a:rPr>
              <a:t>Current Medical Opt-Out Re-Certification Required during Open Enrollment</a:t>
            </a:r>
          </a:p>
        </p:txBody>
      </p:sp>
      <p:sp>
        <p:nvSpPr>
          <p:cNvPr id="3" name="Content Placeholder 2">
            <a:extLst>
              <a:ext uri="{FF2B5EF4-FFF2-40B4-BE49-F238E27FC236}">
                <a16:creationId xmlns:a16="http://schemas.microsoft.com/office/drawing/2014/main" id="{D7F92850-0D7B-42B7-9A40-EAFA4A3D0013}"/>
              </a:ext>
            </a:extLst>
          </p:cNvPr>
          <p:cNvSpPr>
            <a:spLocks noGrp="1"/>
          </p:cNvSpPr>
          <p:nvPr>
            <p:ph idx="1"/>
          </p:nvPr>
        </p:nvSpPr>
        <p:spPr>
          <a:xfrm>
            <a:off x="397325" y="3367481"/>
            <a:ext cx="3542686" cy="2427333"/>
          </a:xfrm>
        </p:spPr>
        <p:txBody>
          <a:bodyPr>
            <a:noAutofit/>
          </a:bodyPr>
          <a:lstStyle/>
          <a:p>
            <a:pPr marL="454025" lvl="1"/>
            <a:r>
              <a:rPr lang="en-US" sz="1600" dirty="0"/>
              <a:t>Current and new Medical Opt-Out participants should receive an email to certify/recertify their medical opt-out information.  Follow the instructions on the email, which says to navigate to the Opt-Out Certification page and enter your medical opt-out details as well as upload documentation.  </a:t>
            </a:r>
          </a:p>
          <a:p>
            <a:pPr marL="454025" lvl="1"/>
            <a:r>
              <a:rPr lang="en-US" sz="1600" dirty="0"/>
              <a:t>Current medical opt-outs must recertify during Open Enrollment Nov 1</a:t>
            </a:r>
            <a:r>
              <a:rPr lang="en-US" sz="1600" baseline="30000" dirty="0"/>
              <a:t>st</a:t>
            </a:r>
            <a:r>
              <a:rPr lang="en-US" sz="1600" dirty="0"/>
              <a:t> – 30</a:t>
            </a:r>
            <a:r>
              <a:rPr lang="en-US" sz="1600" baseline="30000" dirty="0"/>
              <a:t>th</a:t>
            </a:r>
            <a:r>
              <a:rPr lang="en-US" sz="1600" dirty="0"/>
              <a:t> or will be enrolled in a plan.</a:t>
            </a:r>
          </a:p>
        </p:txBody>
      </p:sp>
      <p:pic>
        <p:nvPicPr>
          <p:cNvPr id="4" name="Picture 3">
            <a:extLst>
              <a:ext uri="{FF2B5EF4-FFF2-40B4-BE49-F238E27FC236}">
                <a16:creationId xmlns:a16="http://schemas.microsoft.com/office/drawing/2014/main" id="{C564BDFD-A990-43CA-B60D-8D5109A8B2FE}"/>
              </a:ext>
            </a:extLst>
          </p:cNvPr>
          <p:cNvPicPr>
            <a:picLocks noChangeAspect="1"/>
          </p:cNvPicPr>
          <p:nvPr/>
        </p:nvPicPr>
        <p:blipFill rotWithShape="1">
          <a:blip r:embed="rId2"/>
          <a:srcRect t="10834" b="14861"/>
          <a:stretch/>
        </p:blipFill>
        <p:spPr>
          <a:xfrm>
            <a:off x="4662102" y="1424566"/>
            <a:ext cx="6903723" cy="3885831"/>
          </a:xfrm>
          <a:prstGeom prst="rect">
            <a:avLst/>
          </a:prstGeom>
        </p:spPr>
      </p:pic>
      <p:sp>
        <p:nvSpPr>
          <p:cNvPr id="6" name="Rectangle 5">
            <a:extLst>
              <a:ext uri="{FF2B5EF4-FFF2-40B4-BE49-F238E27FC236}">
                <a16:creationId xmlns:a16="http://schemas.microsoft.com/office/drawing/2014/main" id="{79D7A2BB-15AE-432E-A2DB-6A1E0B3C1C35}"/>
              </a:ext>
            </a:extLst>
          </p:cNvPr>
          <p:cNvSpPr/>
          <p:nvPr/>
        </p:nvSpPr>
        <p:spPr>
          <a:xfrm>
            <a:off x="6231988" y="1758462"/>
            <a:ext cx="1308295" cy="196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30603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DF9FA67-16F5-4E44-8902-46F79E56E96E}"/>
              </a:ext>
            </a:extLst>
          </p:cNvPr>
          <p:cNvSpPr txBox="1"/>
          <p:nvPr/>
        </p:nvSpPr>
        <p:spPr>
          <a:xfrm>
            <a:off x="669036" y="1929384"/>
            <a:ext cx="10853928" cy="4251960"/>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Reference the Benefit Plans Handbook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2024 Benefit Plans Handbook</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Contact each plan individually for specific plan questions.  Reference the </a:t>
            </a:r>
            <a:r>
              <a:rPr kumimoji="0" lang="en-US" sz="1700" b="0" i="0" u="sng" strike="noStrike" kern="1200" cap="none" spc="0" normalizeH="0" baseline="0" noProof="0" dirty="0">
                <a:ln>
                  <a:noFill/>
                </a:ln>
                <a:solidFill>
                  <a:prstClr val="black"/>
                </a:solidFill>
                <a:effectLst/>
                <a:uLnTx/>
                <a:uFillTx/>
                <a:latin typeface="Calibri" panose="020F0502020204030204"/>
                <a:ea typeface="+mn-ea"/>
                <a:cs typeface="+mn-cs"/>
              </a:rPr>
              <a:t>Who Do I Contact</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sheet on the 2024 Open Enrollment Benefits page link noted above.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Contact your agency’s HR Department Rep found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HR Department Representative Contact Information</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found on the Open Enrollment website.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Or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Benefits Service Representative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Benefits.ServiceRep@ventura.org</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805-654-2570 if you have questions about the enrollment process.</a:t>
            </a:r>
          </a:p>
          <a:p>
            <a:pPr marL="109538"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21EFE93-3F23-4561-B34F-E7ABFB5EF1BA}"/>
              </a:ext>
            </a:extLst>
          </p:cNvPr>
          <p:cNvSpPr txBox="1"/>
          <p:nvPr/>
        </p:nvSpPr>
        <p:spPr>
          <a:xfrm>
            <a:off x="3952167" y="592547"/>
            <a:ext cx="4284617" cy="132036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More Information Visit:</a:t>
            </a:r>
          </a:p>
          <a:p>
            <a:pPr marL="0" marR="0" lvl="0" indent="0" algn="ctr" defTabSz="914400" rtl="0" eaLnBrk="1" fontAlgn="auto" latinLnBrk="0" hangingPunct="1">
              <a:lnSpc>
                <a:spcPct val="90000"/>
              </a:lnSpc>
              <a:spcBef>
                <a:spcPts val="600"/>
              </a:spcBef>
              <a:spcAft>
                <a:spcPts val="0"/>
              </a:spcAft>
              <a:buClrTx/>
              <a:buSzTx/>
              <a:buFontTx/>
              <a:buNone/>
              <a:tabLst/>
              <a:defRPr/>
            </a:pPr>
            <a:r>
              <a:rPr lang="en-US" dirty="0">
                <a:solidFill>
                  <a:prstClr val="black"/>
                </a:solidFill>
                <a:latin typeface="Calibri Light" panose="020F0302020204030204"/>
              </a:rPr>
              <a:t>https://hr.ventura.org/benefits/py2024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966714"/>
      </p:ext>
    </p:extLst>
  </p:cSld>
  <p:clrMapOvr>
    <a:masterClrMapping/>
  </p:clrMapOvr>
  <mc:AlternateContent xmlns:mc="http://schemas.openxmlformats.org/markup-compatibility/2006" xmlns:p14="http://schemas.microsoft.com/office/powerpoint/2010/main">
    <mc:Choice Requires="p14">
      <p:transition p14:dur="10" advClick="0" advTm="100">
        <p:fade/>
      </p:transition>
    </mc:Choice>
    <mc:Fallback xmlns="">
      <p:transition advClick="0" advTm="1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C76C85-6A4B-43A5-80E9-B10A95940CB2}"/>
              </a:ext>
            </a:extLst>
          </p:cNvPr>
          <p:cNvSpPr txBox="1"/>
          <p:nvPr/>
        </p:nvSpPr>
        <p:spPr>
          <a:xfrm>
            <a:off x="669036" y="1929384"/>
            <a:ext cx="11023092" cy="4251960"/>
          </a:xfrm>
          <a:prstGeom prst="rect">
            <a:avLst/>
          </a:prstGeom>
        </p:spPr>
        <p:txBody>
          <a:bodyPr vert="horz" lIns="91440" tIns="45720" rIns="91440" bIns="45720" rtlCol="0">
            <a:normAutofit fontScale="92500" lnSpcReduction="20000"/>
          </a:bodyPr>
          <a:lstStyle/>
          <a:p>
            <a:pPr>
              <a:spcBef>
                <a:spcPts val="0"/>
              </a:spcBef>
              <a:spcAft>
                <a:spcPts val="0"/>
              </a:spcAft>
            </a:pPr>
            <a:r>
              <a:rPr lang="en-US" sz="2000" dirty="0">
                <a:solidFill>
                  <a:srgbClr val="0E101A"/>
                </a:solidFill>
                <a:effectLst/>
              </a:rPr>
              <a:t>•All County Sponsored Medical Plans in 2023 continue to be offered in 2024 with no vendor or plan design changes</a:t>
            </a:r>
            <a:r>
              <a:rPr lang="en-US" sz="2000" dirty="0">
                <a:solidFill>
                  <a:srgbClr val="0E101A"/>
                </a:solidFill>
              </a:rPr>
              <a:t>, as well as an increase to the annual contribution amounts for FSAs and HSA accounts</a:t>
            </a:r>
            <a:r>
              <a:rPr lang="en-US" sz="2000" dirty="0">
                <a:solidFill>
                  <a:srgbClr val="0E101A"/>
                </a:solidFill>
                <a:effectLst/>
              </a:rPr>
              <a:t>.</a:t>
            </a:r>
          </a:p>
          <a:p>
            <a:pPr>
              <a:spcBef>
                <a:spcPts val="0"/>
              </a:spcBef>
              <a:spcAft>
                <a:spcPts val="0"/>
              </a:spcAft>
            </a:pPr>
            <a:endParaRPr lang="en-US" sz="2000" dirty="0">
              <a:solidFill>
                <a:srgbClr val="0E101A"/>
              </a:solidFill>
              <a:effectLst/>
            </a:endParaRPr>
          </a:p>
          <a:p>
            <a:pPr>
              <a:spcBef>
                <a:spcPts val="0"/>
              </a:spcBef>
              <a:spcAft>
                <a:spcPts val="0"/>
              </a:spcAft>
            </a:pPr>
            <a:r>
              <a:rPr lang="en-US" sz="2000" dirty="0">
                <a:solidFill>
                  <a:srgbClr val="0E101A"/>
                </a:solidFill>
                <a:effectLst/>
              </a:rPr>
              <a:t>•If you do </a:t>
            </a:r>
            <a:r>
              <a:rPr lang="en-US" sz="2000" u="sng" dirty="0">
                <a:solidFill>
                  <a:srgbClr val="0E101A"/>
                </a:solidFill>
                <a:effectLst/>
              </a:rPr>
              <a:t>NOT</a:t>
            </a:r>
            <a:r>
              <a:rPr lang="en-US" sz="2000" dirty="0">
                <a:solidFill>
                  <a:srgbClr val="0E101A"/>
                </a:solidFill>
                <a:effectLst/>
              </a:rPr>
              <a:t> want to make any plan changes, and you do </a:t>
            </a:r>
            <a:r>
              <a:rPr lang="en-US" sz="2000" u="sng" dirty="0">
                <a:solidFill>
                  <a:srgbClr val="0E101A"/>
                </a:solidFill>
                <a:effectLst/>
              </a:rPr>
              <a:t>NOT</a:t>
            </a:r>
            <a:r>
              <a:rPr lang="en-US" sz="2000" dirty="0">
                <a:solidFill>
                  <a:srgbClr val="0E101A"/>
                </a:solidFill>
                <a:effectLst/>
              </a:rPr>
              <a:t> want to be enrolled in any Flexible Spending Accounts, no action is required. Your coverage will roll over to the 2024 plan year.</a:t>
            </a:r>
          </a:p>
          <a:p>
            <a:pPr>
              <a:spcBef>
                <a:spcPts val="0"/>
              </a:spcBef>
              <a:spcAft>
                <a:spcPts val="0"/>
              </a:spcAft>
            </a:pPr>
            <a:endParaRPr lang="en-US" sz="2000" dirty="0">
              <a:solidFill>
                <a:srgbClr val="0E101A"/>
              </a:solidFill>
              <a:effectLst/>
            </a:endParaRPr>
          </a:p>
          <a:p>
            <a:pPr>
              <a:spcBef>
                <a:spcPts val="0"/>
              </a:spcBef>
              <a:spcAft>
                <a:spcPts val="0"/>
              </a:spcAft>
            </a:pPr>
            <a:r>
              <a:rPr lang="en-US" sz="2000" dirty="0">
                <a:solidFill>
                  <a:srgbClr val="0E101A"/>
                </a:solidFill>
                <a:effectLst/>
              </a:rPr>
              <a:t>•</a:t>
            </a:r>
            <a:r>
              <a:rPr lang="en-US" sz="2000" u="sng" dirty="0">
                <a:solidFill>
                  <a:srgbClr val="0E101A"/>
                </a:solidFill>
                <a:effectLst/>
              </a:rPr>
              <a:t>However, if you are currently enrolled in any Flexible Spending accounts and want to be enrolled in them in 2024, you must make a new enrollment. IRS requires a new enrollment election by the employee each year for all FSA plans. FSA enrollment </a:t>
            </a:r>
            <a:r>
              <a:rPr lang="en-US" sz="2000" u="sng" dirty="0">
                <a:solidFill>
                  <a:srgbClr val="0E101A"/>
                </a:solidFill>
              </a:rPr>
              <a:t>NEVER</a:t>
            </a:r>
            <a:r>
              <a:rPr lang="en-US" sz="2000" u="sng" dirty="0">
                <a:solidFill>
                  <a:srgbClr val="0E101A"/>
                </a:solidFill>
                <a:effectLst/>
              </a:rPr>
              <a:t> rolls over from year to year.</a:t>
            </a:r>
            <a:endParaRPr lang="en-US" sz="2000" dirty="0">
              <a:solidFill>
                <a:srgbClr val="0E101A"/>
              </a:solidFill>
              <a:effectLst/>
            </a:endParaRPr>
          </a:p>
          <a:p>
            <a:pPr>
              <a:spcBef>
                <a:spcPts val="0"/>
              </a:spcBef>
              <a:spcAft>
                <a:spcPts val="0"/>
              </a:spcAft>
            </a:pPr>
            <a:endParaRPr lang="en-US" sz="2000" dirty="0">
              <a:solidFill>
                <a:srgbClr val="0E101A"/>
              </a:solidFill>
              <a:effectLst/>
            </a:endParaRPr>
          </a:p>
          <a:p>
            <a:pPr>
              <a:spcBef>
                <a:spcPts val="0"/>
              </a:spcBef>
              <a:spcAft>
                <a:spcPts val="0"/>
              </a:spcAft>
            </a:pPr>
            <a:r>
              <a:rPr lang="en-US" sz="2000" dirty="0">
                <a:solidFill>
                  <a:srgbClr val="0E101A"/>
                </a:solidFill>
                <a:effectLst/>
              </a:rPr>
              <a:t>•If you are currently enrolled in an HSA plan and continue to be eligible because you are enrolled in a County High Deductible Health Plan, your HSA enrollment will roll over to the 2024 plan year unless you change your election or terminate your enrollment in the plan.</a:t>
            </a:r>
          </a:p>
          <a:p>
            <a:pPr>
              <a:spcBef>
                <a:spcPts val="0"/>
              </a:spcBef>
              <a:spcAft>
                <a:spcPts val="0"/>
              </a:spcAft>
            </a:pPr>
            <a:endParaRPr lang="en-US" sz="2000" dirty="0">
              <a:solidFill>
                <a:srgbClr val="0E101A"/>
              </a:solidFill>
            </a:endParaRPr>
          </a:p>
          <a:p>
            <a:pPr>
              <a:spcBef>
                <a:spcPts val="0"/>
              </a:spcBef>
              <a:spcAft>
                <a:spcPts val="0"/>
              </a:spcAft>
            </a:pPr>
            <a:r>
              <a:rPr lang="en-US" sz="2000" dirty="0">
                <a:solidFill>
                  <a:srgbClr val="0E101A"/>
                </a:solidFill>
              </a:rPr>
              <a:t>Note:  As stated previously current medical opt-outs must recertify in VCHRP, Employee Self-Service, Benefit Details, Opt-Out Certification.</a:t>
            </a:r>
          </a:p>
        </p:txBody>
      </p:sp>
      <p:sp>
        <p:nvSpPr>
          <p:cNvPr id="9" name="TextBox 8">
            <a:extLst>
              <a:ext uri="{FF2B5EF4-FFF2-40B4-BE49-F238E27FC236}">
                <a16:creationId xmlns:a16="http://schemas.microsoft.com/office/drawing/2014/main" id="{F6B54805-F913-49DC-94DA-B460345D74DE}"/>
              </a:ext>
            </a:extLst>
          </p:cNvPr>
          <p:cNvSpPr txBox="1"/>
          <p:nvPr/>
        </p:nvSpPr>
        <p:spPr>
          <a:xfrm>
            <a:off x="3634212" y="559332"/>
            <a:ext cx="4920527" cy="707886"/>
          </a:xfrm>
          <a:prstGeom prst="rect">
            <a:avLst/>
          </a:prstGeom>
          <a:noFill/>
        </p:spPr>
        <p:txBody>
          <a:bodyPr wrap="square" rtlCol="0">
            <a:spAutoFit/>
          </a:bodyPr>
          <a:lstStyle/>
          <a:p>
            <a:r>
              <a:rPr lang="en-US" sz="4000" dirty="0"/>
              <a:t>Important Information</a:t>
            </a:r>
          </a:p>
        </p:txBody>
      </p:sp>
    </p:spTree>
    <p:extLst>
      <p:ext uri="{BB962C8B-B14F-4D97-AF65-F5344CB8AC3E}">
        <p14:creationId xmlns:p14="http://schemas.microsoft.com/office/powerpoint/2010/main" val="198933420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low confidence">
            <a:extLst>
              <a:ext uri="{FF2B5EF4-FFF2-40B4-BE49-F238E27FC236}">
                <a16:creationId xmlns:a16="http://schemas.microsoft.com/office/drawing/2014/main" id="{59475E2F-086A-459E-A8E6-4F4CD1B97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29" y="2463066"/>
            <a:ext cx="3876165" cy="2878052"/>
          </a:xfrm>
          <a:prstGeom prst="rect">
            <a:avLst/>
          </a:prstGeom>
        </p:spPr>
      </p:pic>
      <p:sp>
        <p:nvSpPr>
          <p:cNvPr id="3" name="TextBox 2">
            <a:extLst>
              <a:ext uri="{FF2B5EF4-FFF2-40B4-BE49-F238E27FC236}">
                <a16:creationId xmlns:a16="http://schemas.microsoft.com/office/drawing/2014/main" id="{91C2BC4E-72D4-4477-AE7F-38ADD6092A33}"/>
              </a:ext>
            </a:extLst>
          </p:cNvPr>
          <p:cNvSpPr txBox="1"/>
          <p:nvPr/>
        </p:nvSpPr>
        <p:spPr>
          <a:xfrm>
            <a:off x="5690699" y="696286"/>
            <a:ext cx="5754896" cy="5704086"/>
          </a:xfrm>
          <a:prstGeom prst="rect">
            <a:avLst/>
          </a:prstGeom>
        </p:spPr>
        <p:txBody>
          <a:bodyPr vert="horz" lIns="91440" tIns="45720" rIns="91440" bIns="45720" rtlCol="0" anchor="t">
            <a:normAutofit fontScale="25000" lnSpcReduction="20000"/>
          </a:bodyPr>
          <a:lstStyle/>
          <a:p>
            <a:pPr indent="-228600">
              <a:lnSpc>
                <a:spcPct val="120000"/>
              </a:lnSpc>
              <a:spcAft>
                <a:spcPts val="600"/>
              </a:spcAft>
              <a:buFont typeface="Arial" panose="020B0604020202020204" pitchFamily="34" charset="0"/>
              <a:buChar char="•"/>
            </a:pPr>
            <a:r>
              <a:rPr lang="en-US" sz="7200" dirty="0"/>
              <a:t>If you enroll a dependent </a:t>
            </a:r>
            <a:r>
              <a:rPr lang="en-US" sz="7200" u="sng" dirty="0"/>
              <a:t>who has not previously been enrolled in one of your health plans</a:t>
            </a:r>
            <a:r>
              <a:rPr lang="en-US" sz="7200" dirty="0"/>
              <a:t>, you </a:t>
            </a:r>
            <a:r>
              <a:rPr lang="en-US" sz="7200" u="sng" dirty="0"/>
              <a:t>must</a:t>
            </a:r>
            <a:r>
              <a:rPr lang="en-US" sz="7200" dirty="0"/>
              <a:t> provide proof of dependent documentation (i.e., birth certificate, marriage certificate, most recent tax return with dependents listed) as soon as you make the open enrollment change, and no later than 5:00 p.m. November 30</a:t>
            </a:r>
            <a:r>
              <a:rPr lang="en-US" sz="7200" baseline="30000" dirty="0"/>
              <a:t>th</a:t>
            </a:r>
            <a:r>
              <a:rPr lang="en-US" sz="7200" dirty="0"/>
              <a:t>, or the dependent will be termed as if never enrolled.</a:t>
            </a:r>
          </a:p>
          <a:p>
            <a:pPr indent="-228600">
              <a:lnSpc>
                <a:spcPct val="120000"/>
              </a:lnSpc>
              <a:spcAft>
                <a:spcPts val="600"/>
              </a:spcAft>
              <a:buFont typeface="Arial" panose="020B0604020202020204" pitchFamily="34" charset="0"/>
              <a:buChar char="•"/>
            </a:pPr>
            <a:r>
              <a:rPr lang="en-US" sz="7200" dirty="0"/>
              <a:t>Send email with the documentation to:     </a:t>
            </a:r>
            <a:r>
              <a:rPr lang="en-US" sz="7200" dirty="0">
                <a:hlinkClick r:id="rId3"/>
              </a:rPr>
              <a:t>Benefits.ServiceRep@ventura.org</a:t>
            </a:r>
            <a:r>
              <a:rPr lang="en-US" sz="7200" dirty="0"/>
              <a:t>.</a:t>
            </a:r>
          </a:p>
          <a:p>
            <a:pPr lvl="2" indent="-228600">
              <a:lnSpc>
                <a:spcPct val="120000"/>
              </a:lnSpc>
              <a:spcAft>
                <a:spcPts val="600"/>
              </a:spcAft>
              <a:buFont typeface="Arial" panose="020B0604020202020204" pitchFamily="34" charset="0"/>
              <a:buChar char="•"/>
            </a:pPr>
            <a:r>
              <a:rPr lang="en-US" sz="7200" dirty="0"/>
              <a:t>Include your Employee ID#</a:t>
            </a:r>
          </a:p>
          <a:p>
            <a:pPr lvl="2" indent="-228600">
              <a:lnSpc>
                <a:spcPct val="120000"/>
              </a:lnSpc>
              <a:spcAft>
                <a:spcPts val="600"/>
              </a:spcAft>
              <a:buFont typeface="Arial" panose="020B0604020202020204" pitchFamily="34" charset="0"/>
              <a:buChar char="•"/>
            </a:pPr>
            <a:r>
              <a:rPr lang="en-US" sz="7200" dirty="0"/>
              <a:t>Name</a:t>
            </a:r>
          </a:p>
          <a:p>
            <a:pPr lvl="2" indent="-228600">
              <a:lnSpc>
                <a:spcPct val="120000"/>
              </a:lnSpc>
              <a:spcAft>
                <a:spcPts val="600"/>
              </a:spcAft>
              <a:buFont typeface="Arial" panose="020B0604020202020204" pitchFamily="34" charset="0"/>
              <a:buChar char="•"/>
            </a:pPr>
            <a:r>
              <a:rPr lang="en-US" sz="7200" dirty="0"/>
              <a:t>And “OE Dependent Proof” in the subject line</a:t>
            </a:r>
          </a:p>
          <a:p>
            <a:pPr lvl="2" indent="-228600">
              <a:lnSpc>
                <a:spcPct val="120000"/>
              </a:lnSpc>
              <a:spcAft>
                <a:spcPts val="600"/>
              </a:spcAft>
              <a:buFont typeface="Arial" panose="020B0604020202020204" pitchFamily="34" charset="0"/>
              <a:buChar char="•"/>
            </a:pPr>
            <a:r>
              <a:rPr lang="en-US" sz="7200" dirty="0"/>
              <a:t>If multiple pages are being submitted, they should be submitted as one document.</a:t>
            </a:r>
          </a:p>
          <a:p>
            <a:pPr lvl="2" indent="-228600">
              <a:lnSpc>
                <a:spcPct val="120000"/>
              </a:lnSpc>
              <a:spcAft>
                <a:spcPts val="600"/>
              </a:spcAft>
              <a:buFont typeface="Arial" panose="020B0604020202020204" pitchFamily="34" charset="0"/>
              <a:buChar char="•"/>
            </a:pPr>
            <a:r>
              <a:rPr lang="en-US" sz="7200" dirty="0"/>
              <a:t>Use a delivery and read receipt if you would like proof of receipt.  Contact your agency HR Department if you need help with this.</a:t>
            </a:r>
          </a:p>
          <a:p>
            <a:pPr indent="-228600">
              <a:lnSpc>
                <a:spcPct val="90000"/>
              </a:lnSpc>
              <a:spcAft>
                <a:spcPts val="600"/>
              </a:spcAft>
              <a:buFont typeface="Arial" panose="020B0604020202020204" pitchFamily="34" charset="0"/>
              <a:buChar char="•"/>
            </a:pPr>
            <a:endParaRPr lang="en-US" sz="2000" dirty="0"/>
          </a:p>
        </p:txBody>
      </p:sp>
      <p:sp>
        <p:nvSpPr>
          <p:cNvPr id="19" name="Rectangle 1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064BD7-334C-4C31-8A96-968340B56F98}"/>
              </a:ext>
            </a:extLst>
          </p:cNvPr>
          <p:cNvSpPr txBox="1"/>
          <p:nvPr/>
        </p:nvSpPr>
        <p:spPr>
          <a:xfrm>
            <a:off x="841362" y="548230"/>
            <a:ext cx="4329697" cy="1384995"/>
          </a:xfrm>
          <a:prstGeom prst="rect">
            <a:avLst/>
          </a:prstGeom>
          <a:noFill/>
        </p:spPr>
        <p:txBody>
          <a:bodyPr wrap="square" rtlCol="0">
            <a:spAutoFit/>
          </a:bodyPr>
          <a:lstStyle/>
          <a:p>
            <a:pPr algn="ctr"/>
            <a:r>
              <a:rPr lang="en-US" sz="2800" b="1" dirty="0"/>
              <a:t>Are you adding any dependents to your health plans?</a:t>
            </a:r>
          </a:p>
        </p:txBody>
      </p:sp>
    </p:spTree>
    <p:extLst>
      <p:ext uri="{BB962C8B-B14F-4D97-AF65-F5344CB8AC3E}">
        <p14:creationId xmlns:p14="http://schemas.microsoft.com/office/powerpoint/2010/main" val="5366395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56A31F3-D793-4637-99E2-C6625B6DB61A}"/>
              </a:ext>
            </a:extLst>
          </p:cNvPr>
          <p:cNvSpPr txBox="1"/>
          <p:nvPr/>
        </p:nvSpPr>
        <p:spPr>
          <a:xfrm>
            <a:off x="981515" y="2483141"/>
            <a:ext cx="4861716" cy="400110"/>
          </a:xfrm>
          <a:prstGeom prst="rect">
            <a:avLst/>
          </a:prstGeom>
          <a:noFill/>
        </p:spPr>
        <p:txBody>
          <a:bodyPr wrap="square" rtlCol="0">
            <a:spAutoFit/>
          </a:bodyPr>
          <a:lstStyle/>
          <a:p>
            <a:r>
              <a:rPr lang="en-US" sz="2000" b="1" dirty="0">
                <a:latin typeface="Trebuchet MS" panose="020B0603020202020204" pitchFamily="34" charset="0"/>
              </a:rPr>
              <a:t>2024 Medical Plan Rates Per Pay Period</a:t>
            </a:r>
          </a:p>
        </p:txBody>
      </p:sp>
      <p:graphicFrame>
        <p:nvGraphicFramePr>
          <p:cNvPr id="5" name="Object 4">
            <a:extLst>
              <a:ext uri="{FF2B5EF4-FFF2-40B4-BE49-F238E27FC236}">
                <a16:creationId xmlns:a16="http://schemas.microsoft.com/office/drawing/2014/main" id="{E47BCE17-4642-7A3E-2911-62AF201257CB}"/>
              </a:ext>
            </a:extLst>
          </p:cNvPr>
          <p:cNvGraphicFramePr>
            <a:graphicFrameLocks noChangeAspect="1"/>
          </p:cNvGraphicFramePr>
          <p:nvPr>
            <p:extLst>
              <p:ext uri="{D42A27DB-BD31-4B8C-83A1-F6EECF244321}">
                <p14:modId xmlns:p14="http://schemas.microsoft.com/office/powerpoint/2010/main" val="1625368457"/>
              </p:ext>
            </p:extLst>
          </p:nvPr>
        </p:nvGraphicFramePr>
        <p:xfrm>
          <a:off x="6096000" y="1134139"/>
          <a:ext cx="4173657" cy="4589721"/>
        </p:xfrm>
        <a:graphic>
          <a:graphicData uri="http://schemas.openxmlformats.org/presentationml/2006/ole">
            <mc:AlternateContent xmlns:mc="http://schemas.openxmlformats.org/markup-compatibility/2006">
              <mc:Choice xmlns:v="urn:schemas-microsoft-com:vml" Requires="v">
                <p:oleObj name="Worksheet" r:id="rId2" imgW="3057477" imgH="3390809" progId="Excel.Sheet.12">
                  <p:embed/>
                </p:oleObj>
              </mc:Choice>
              <mc:Fallback>
                <p:oleObj name="Worksheet" r:id="rId2" imgW="3057477" imgH="3390809" progId="Excel.Sheet.12">
                  <p:embed/>
                  <p:pic>
                    <p:nvPicPr>
                      <p:cNvPr id="0" name=""/>
                      <p:cNvPicPr/>
                      <p:nvPr/>
                    </p:nvPicPr>
                    <p:blipFill>
                      <a:blip r:embed="rId3"/>
                      <a:stretch>
                        <a:fillRect/>
                      </a:stretch>
                    </p:blipFill>
                    <p:spPr>
                      <a:xfrm>
                        <a:off x="6096000" y="1134139"/>
                        <a:ext cx="4173657" cy="4589721"/>
                      </a:xfrm>
                      <a:prstGeom prst="rect">
                        <a:avLst/>
                      </a:prstGeom>
                    </p:spPr>
                  </p:pic>
                </p:oleObj>
              </mc:Fallback>
            </mc:AlternateContent>
          </a:graphicData>
        </a:graphic>
      </p:graphicFrame>
    </p:spTree>
    <p:extLst>
      <p:ext uri="{BB962C8B-B14F-4D97-AF65-F5344CB8AC3E}">
        <p14:creationId xmlns:p14="http://schemas.microsoft.com/office/powerpoint/2010/main" val="336586587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56A31F3-D793-4637-99E2-C6625B6DB61A}"/>
              </a:ext>
            </a:extLst>
          </p:cNvPr>
          <p:cNvSpPr txBox="1"/>
          <p:nvPr/>
        </p:nvSpPr>
        <p:spPr>
          <a:xfrm>
            <a:off x="981515" y="2483141"/>
            <a:ext cx="4861716" cy="707886"/>
          </a:xfrm>
          <a:prstGeom prst="rect">
            <a:avLst/>
          </a:prstGeom>
          <a:noFill/>
        </p:spPr>
        <p:txBody>
          <a:bodyPr wrap="square" rtlCol="0">
            <a:spAutoFit/>
          </a:bodyPr>
          <a:lstStyle/>
          <a:p>
            <a:pPr algn="ctr"/>
            <a:r>
              <a:rPr lang="en-US" sz="2000" b="1" dirty="0">
                <a:latin typeface="Trebuchet MS" panose="020B0603020202020204" pitchFamily="34" charset="0"/>
              </a:rPr>
              <a:t>2024 Dental and Vision Plan Rates Per Pay Period</a:t>
            </a:r>
          </a:p>
        </p:txBody>
      </p:sp>
      <p:pic>
        <p:nvPicPr>
          <p:cNvPr id="3" name="Picture 2">
            <a:extLst>
              <a:ext uri="{FF2B5EF4-FFF2-40B4-BE49-F238E27FC236}">
                <a16:creationId xmlns:a16="http://schemas.microsoft.com/office/drawing/2014/main" id="{5BEBCEE2-51CC-1EAD-FF97-E14557BA3C04}"/>
              </a:ext>
            </a:extLst>
          </p:cNvPr>
          <p:cNvPicPr>
            <a:picLocks noChangeAspect="1"/>
          </p:cNvPicPr>
          <p:nvPr/>
        </p:nvPicPr>
        <p:blipFill>
          <a:blip r:embed="rId2"/>
          <a:stretch>
            <a:fillRect/>
          </a:stretch>
        </p:blipFill>
        <p:spPr>
          <a:xfrm>
            <a:off x="5740399" y="1507622"/>
            <a:ext cx="5639663" cy="3552058"/>
          </a:xfrm>
          <a:prstGeom prst="rect">
            <a:avLst/>
          </a:prstGeom>
        </p:spPr>
      </p:pic>
    </p:spTree>
    <p:extLst>
      <p:ext uri="{BB962C8B-B14F-4D97-AF65-F5344CB8AC3E}">
        <p14:creationId xmlns:p14="http://schemas.microsoft.com/office/powerpoint/2010/main" val="11574585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778" name="Rectangle 2"/>
          <p:cNvSpPr>
            <a:spLocks noGrp="1" noChangeArrowheads="1"/>
          </p:cNvSpPr>
          <p:nvPr>
            <p:ph type="title"/>
          </p:nvPr>
        </p:nvSpPr>
        <p:spPr>
          <a:xfrm>
            <a:off x="4707443" y="34413"/>
            <a:ext cx="7470842" cy="1424763"/>
          </a:xfrm>
        </p:spPr>
        <p:txBody>
          <a:bodyPr>
            <a:normAutofit/>
          </a:bodyPr>
          <a:lstStyle/>
          <a:p>
            <a:pPr eaLnBrk="1" hangingPunct="1"/>
            <a:r>
              <a:rPr lang="en-US" sz="3600" b="1" dirty="0">
                <a:solidFill>
                  <a:srgbClr val="000000"/>
                </a:solidFill>
                <a:latin typeface="Gill Sans MT" panose="020B0502020104020203" pitchFamily="34" charset="0"/>
              </a:rPr>
              <a:t>Flexible Spending Accounts (FSA)</a:t>
            </a:r>
          </a:p>
        </p:txBody>
      </p:sp>
      <p:sp>
        <p:nvSpPr>
          <p:cNvPr id="7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Jars of coins">
            <a:extLst>
              <a:ext uri="{FF2B5EF4-FFF2-40B4-BE49-F238E27FC236}">
                <a16:creationId xmlns:a16="http://schemas.microsoft.com/office/drawing/2014/main" id="{EEF269BB-058D-4919-9006-2FDFCE8AD6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 y="1826426"/>
            <a:ext cx="4838021" cy="322534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75779" name="Rectangle 3"/>
          <p:cNvSpPr>
            <a:spLocks noGrp="1" noChangeArrowheads="1"/>
          </p:cNvSpPr>
          <p:nvPr>
            <p:ph type="body" idx="1"/>
          </p:nvPr>
        </p:nvSpPr>
        <p:spPr>
          <a:xfrm>
            <a:off x="5305238" y="1090704"/>
            <a:ext cx="6581963" cy="5284382"/>
          </a:xfrm>
        </p:spPr>
        <p:txBody>
          <a:bodyPr anchor="ctr">
            <a:normAutofit lnSpcReduction="10000"/>
          </a:bodyPr>
          <a:lstStyle/>
          <a:p>
            <a:pPr marL="0" indent="0" eaLnBrk="1" hangingPunct="1">
              <a:buNone/>
            </a:pPr>
            <a:r>
              <a:rPr lang="en-US" sz="2400" b="1" dirty="0">
                <a:solidFill>
                  <a:srgbClr val="000000"/>
                </a:solidFill>
                <a:latin typeface="Gill Sans MT" panose="020B0502020104020203" pitchFamily="34" charset="0"/>
              </a:rPr>
              <a:t>Non-taxable accounts for the purpose of reimbursement of eligible expenses.  FSA accounts are use it or lose it, meaning that any funds left unused at the end of the year/grace period are forfeited.  See complete details in Chapter 5 of the Benefits Plans Handbook.</a:t>
            </a:r>
          </a:p>
          <a:p>
            <a:pPr eaLnBrk="1" hangingPunct="1"/>
            <a:r>
              <a:rPr lang="en-US" sz="2400" dirty="0">
                <a:solidFill>
                  <a:srgbClr val="000000"/>
                </a:solidFill>
                <a:latin typeface="Gill Sans MT" panose="020B0502020104020203" pitchFamily="34" charset="0"/>
              </a:rPr>
              <a:t>FSA accounts available: </a:t>
            </a:r>
          </a:p>
          <a:p>
            <a:pPr lvl="1"/>
            <a:r>
              <a:rPr lang="en-US" dirty="0">
                <a:solidFill>
                  <a:srgbClr val="000000"/>
                </a:solidFill>
                <a:latin typeface="Gill Sans MT" panose="020B0502020104020203" pitchFamily="34" charset="0"/>
              </a:rPr>
              <a:t>Health Care (Health Care expenses for you and your family) </a:t>
            </a:r>
          </a:p>
          <a:p>
            <a:pPr lvl="1"/>
            <a:r>
              <a:rPr lang="en-US" dirty="0">
                <a:solidFill>
                  <a:srgbClr val="000000"/>
                </a:solidFill>
                <a:latin typeface="Gill Sans MT" panose="020B0502020104020203" pitchFamily="34" charset="0"/>
              </a:rPr>
              <a:t>Limited Purpose HealthCare (HDHP/H.S.A. enrollees only)</a:t>
            </a:r>
          </a:p>
          <a:p>
            <a:pPr lvl="1"/>
            <a:r>
              <a:rPr lang="en-US" dirty="0">
                <a:solidFill>
                  <a:srgbClr val="000000"/>
                </a:solidFill>
                <a:latin typeface="Gill Sans MT" panose="020B0502020104020203" pitchFamily="34" charset="0"/>
              </a:rPr>
              <a:t>Dependent Care (Daycare Expenses dependents to age 13 &amp; qualifying disabled dependents)</a:t>
            </a:r>
          </a:p>
          <a:p>
            <a:pPr marL="457200" lvl="1" indent="0">
              <a:buNone/>
            </a:pPr>
            <a:endParaRPr lang="en-US" sz="1400" dirty="0">
              <a:solidFill>
                <a:srgbClr val="000000"/>
              </a:solidFill>
              <a:latin typeface="Gill Sans MT" panose="020B0502020104020203" pitchFamily="34" charset="0"/>
            </a:endParaRPr>
          </a:p>
        </p:txBody>
      </p:sp>
      <p:sp>
        <p:nvSpPr>
          <p:cNvPr id="2" name="TextBox 1">
            <a:extLst>
              <a:ext uri="{FF2B5EF4-FFF2-40B4-BE49-F238E27FC236}">
                <a16:creationId xmlns:a16="http://schemas.microsoft.com/office/drawing/2014/main" id="{32515972-971E-4E1B-8BB4-A8C38A9201C7}"/>
              </a:ext>
            </a:extLst>
          </p:cNvPr>
          <p:cNvSpPr txBox="1"/>
          <p:nvPr/>
        </p:nvSpPr>
        <p:spPr>
          <a:xfrm>
            <a:off x="1923300" y="5287298"/>
            <a:ext cx="278414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Link to image info</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94568503"/>
      </p:ext>
    </p:extLst>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A91F7-91F9-4940-A44C-2E91BB170E65}"/>
              </a:ext>
            </a:extLst>
          </p:cNvPr>
          <p:cNvSpPr>
            <a:spLocks noGrp="1"/>
          </p:cNvSpPr>
          <p:nvPr>
            <p:ph type="ctrTitle"/>
          </p:nvPr>
        </p:nvSpPr>
        <p:spPr>
          <a:xfrm>
            <a:off x="1524000" y="1337641"/>
            <a:ext cx="9144000" cy="2330002"/>
          </a:xfrm>
        </p:spPr>
        <p:txBody>
          <a:bodyPr>
            <a:normAutofit/>
          </a:bodyPr>
          <a:lstStyle/>
          <a:p>
            <a:r>
              <a:rPr lang="en-US" sz="5400" dirty="0"/>
              <a:t>Navigating VCHRP </a:t>
            </a:r>
            <a:br>
              <a:rPr lang="en-US" sz="5400" dirty="0"/>
            </a:br>
            <a:r>
              <a:rPr lang="en-US" sz="5400" dirty="0"/>
              <a:t>Open Enrollment</a:t>
            </a:r>
          </a:p>
        </p:txBody>
      </p:sp>
      <p:sp>
        <p:nvSpPr>
          <p:cNvPr id="3" name="Subtitle 2">
            <a:extLst>
              <a:ext uri="{FF2B5EF4-FFF2-40B4-BE49-F238E27FC236}">
                <a16:creationId xmlns:a16="http://schemas.microsoft.com/office/drawing/2014/main" id="{F191C28C-95EC-47B7-8948-E6DFFDA86874}"/>
              </a:ext>
            </a:extLst>
          </p:cNvPr>
          <p:cNvSpPr>
            <a:spLocks noGrp="1"/>
          </p:cNvSpPr>
          <p:nvPr>
            <p:ph type="subTitle" idx="1"/>
          </p:nvPr>
        </p:nvSpPr>
        <p:spPr>
          <a:xfrm>
            <a:off x="1524000" y="3990165"/>
            <a:ext cx="9144000" cy="1279432"/>
          </a:xfrm>
        </p:spPr>
        <p:txBody>
          <a:bodyPr>
            <a:normAutofit/>
          </a:bodyPr>
          <a:lstStyle/>
          <a:p>
            <a:r>
              <a:rPr lang="en-US" dirty="0"/>
              <a:t>Step-by-Step</a:t>
            </a:r>
          </a:p>
        </p:txBody>
      </p:sp>
      <p:cxnSp>
        <p:nvCxnSpPr>
          <p:cNvPr id="19"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38435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3B8363-201C-42C5-9114-03EDAA9C3F23}"/>
              </a:ext>
            </a:extLst>
          </p:cNvPr>
          <p:cNvPicPr>
            <a:picLocks noChangeAspect="1"/>
          </p:cNvPicPr>
          <p:nvPr/>
        </p:nvPicPr>
        <p:blipFill>
          <a:blip r:embed="rId2"/>
          <a:stretch>
            <a:fillRect/>
          </a:stretch>
        </p:blipFill>
        <p:spPr>
          <a:xfrm>
            <a:off x="2878741" y="2655490"/>
            <a:ext cx="6434518" cy="3796367"/>
          </a:xfrm>
          <a:prstGeom prst="rect">
            <a:avLst/>
          </a:prstGeom>
        </p:spPr>
      </p:pic>
      <p:sp>
        <p:nvSpPr>
          <p:cNvPr id="3" name="TextBox 2">
            <a:extLst>
              <a:ext uri="{FF2B5EF4-FFF2-40B4-BE49-F238E27FC236}">
                <a16:creationId xmlns:a16="http://schemas.microsoft.com/office/drawing/2014/main" id="{7DED625F-688D-4F96-A543-25F22AABF76D}"/>
              </a:ext>
            </a:extLst>
          </p:cNvPr>
          <p:cNvSpPr txBox="1"/>
          <p:nvPr/>
        </p:nvSpPr>
        <p:spPr>
          <a:xfrm>
            <a:off x="5636301" y="2968052"/>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61C8346A-A7AA-4B07-961C-9068B1CBD887}"/>
              </a:ext>
            </a:extLst>
          </p:cNvPr>
          <p:cNvSpPr txBox="1"/>
          <p:nvPr/>
        </p:nvSpPr>
        <p:spPr>
          <a:xfrm>
            <a:off x="599607" y="254833"/>
            <a:ext cx="10837888" cy="2400657"/>
          </a:xfrm>
          <a:prstGeom prst="rect">
            <a:avLst/>
          </a:prstGeom>
          <a:noFill/>
        </p:spPr>
        <p:txBody>
          <a:bodyPr wrap="square" rtlCol="0">
            <a:spAutoFit/>
          </a:bodyPr>
          <a:lstStyle/>
          <a:p>
            <a:pPr algn="ctr"/>
            <a:r>
              <a:rPr lang="en-US" sz="2400" dirty="0"/>
              <a:t>Log into VCHRP </a:t>
            </a:r>
          </a:p>
          <a:p>
            <a:pPr algn="ctr"/>
            <a:r>
              <a:rPr lang="en-US" dirty="0"/>
              <a:t> by using the link on the County Benefits Open Enrollment page:  </a:t>
            </a:r>
            <a:r>
              <a:rPr lang="en-US" u="sng" dirty="0">
                <a:solidFill>
                  <a:schemeClr val="accent1">
                    <a:lumMod val="75000"/>
                  </a:schemeClr>
                </a:solidFill>
              </a:rPr>
              <a:t>https://hr.ventura.org/benefits/py2023</a:t>
            </a:r>
            <a:r>
              <a:rPr lang="en-US" dirty="0"/>
              <a:t> </a:t>
            </a:r>
          </a:p>
          <a:p>
            <a:pPr algn="ctr"/>
            <a:r>
              <a:rPr lang="en-US" dirty="0"/>
              <a:t>Or at:  </a:t>
            </a:r>
            <a:r>
              <a:rPr lang="en-US" dirty="0">
                <a:hlinkClick r:id="rId3"/>
              </a:rPr>
              <a:t>https://vchrp.co.ventura.ca.us</a:t>
            </a:r>
            <a:r>
              <a:rPr lang="en-US" dirty="0"/>
              <a:t> </a:t>
            </a:r>
          </a:p>
          <a:p>
            <a:pPr algn="ctr"/>
            <a:endParaRPr lang="en-US" dirty="0"/>
          </a:p>
          <a:p>
            <a:pPr algn="ctr"/>
            <a:r>
              <a:rPr lang="en-US" dirty="0"/>
              <a:t>If you need password or login help and you have not setup the “Forgot Your Password” feature, contact your agency for help.  Once logged in make sure to setup Forgot Your Password help for email link retrieval for future login issues.</a:t>
            </a:r>
          </a:p>
          <a:p>
            <a:endParaRPr lang="en-US" dirty="0"/>
          </a:p>
        </p:txBody>
      </p:sp>
      <p:sp>
        <p:nvSpPr>
          <p:cNvPr id="5" name="Oval 4">
            <a:extLst>
              <a:ext uri="{FF2B5EF4-FFF2-40B4-BE49-F238E27FC236}">
                <a16:creationId xmlns:a16="http://schemas.microsoft.com/office/drawing/2014/main" id="{3D5F5B6C-B63D-467F-9500-2919F620740E}"/>
              </a:ext>
            </a:extLst>
          </p:cNvPr>
          <p:cNvSpPr/>
          <p:nvPr/>
        </p:nvSpPr>
        <p:spPr>
          <a:xfrm>
            <a:off x="4065563" y="2771335"/>
            <a:ext cx="2030437" cy="7737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28091664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551</TotalTime>
  <Words>1128</Words>
  <Application>Microsoft Office PowerPoint</Application>
  <PresentationFormat>Widescreen</PresentationFormat>
  <Paragraphs>79</Paragraphs>
  <Slides>20</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Calibri Light</vt:lpstr>
      <vt:lpstr>Gill Sans MT</vt:lpstr>
      <vt:lpstr>Trebuchet MS</vt:lpstr>
      <vt:lpstr>Office Theme</vt:lpstr>
      <vt:lpstr>1_Office Theme</vt:lpstr>
      <vt:lpstr>Worksheet</vt:lpstr>
      <vt:lpstr>PowerPoint Presentation</vt:lpstr>
      <vt:lpstr>Current Medical Opt-Out Re-Certification Required during Open Enrollment</vt:lpstr>
      <vt:lpstr>PowerPoint Presentation</vt:lpstr>
      <vt:lpstr>PowerPoint Presentation</vt:lpstr>
      <vt:lpstr>PowerPoint Presentation</vt:lpstr>
      <vt:lpstr>PowerPoint Presentation</vt:lpstr>
      <vt:lpstr>Flexible Spending Accounts (FSA)</vt:lpstr>
      <vt:lpstr>Navigating VCHRP  Open Enrollment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Coray, Jennifer</dc:creator>
  <cp:lastModifiedBy>Yee, Robyn</cp:lastModifiedBy>
  <cp:revision>17</cp:revision>
  <dcterms:created xsi:type="dcterms:W3CDTF">2021-10-22T15:45:05Z</dcterms:created>
  <dcterms:modified xsi:type="dcterms:W3CDTF">2023-09-20T19:54:42Z</dcterms:modified>
</cp:coreProperties>
</file>