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96" r:id="rId1"/>
  </p:sldMasterIdLst>
  <p:notesMasterIdLst>
    <p:notesMasterId r:id="rId3"/>
  </p:notesMasterIdLst>
  <p:handoutMasterIdLst>
    <p:handoutMasterId r:id="rId4"/>
  </p:handoutMasterIdLst>
  <p:sldIdLst>
    <p:sldId id="608" r:id="rId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, Tina" initials="WT" lastIdx="5" clrIdx="0">
    <p:extLst>
      <p:ext uri="{19B8F6BF-5375-455C-9EA6-DF929625EA0E}">
        <p15:presenceInfo xmlns:p15="http://schemas.microsoft.com/office/powerpoint/2012/main" userId="S::Tina.Wang@ventura.org::b4403e96-97ad-48a0-b8a8-6f72e69d4dd1" providerId="AD"/>
      </p:ext>
    </p:extLst>
  </p:cmAuthor>
  <p:cmAuthor id="2" name="Kumazawa, Mike" initials="KM" lastIdx="1" clrIdx="1">
    <p:extLst>
      <p:ext uri="{19B8F6BF-5375-455C-9EA6-DF929625EA0E}">
        <p15:presenceInfo xmlns:p15="http://schemas.microsoft.com/office/powerpoint/2012/main" userId="S::Mike.Kumazawa@ventura.org::7b5062b4-0a6b-4703-ae56-e50a16c782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9900"/>
    <a:srgbClr val="B2B2B2"/>
    <a:srgbClr val="FFCC00"/>
    <a:srgbClr val="FFFF66"/>
    <a:srgbClr val="3366FF"/>
    <a:srgbClr val="0000FF"/>
    <a:srgbClr val="F9D8A3"/>
    <a:srgbClr val="D9E1F2"/>
    <a:srgbClr val="D6E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95" autoAdjust="0"/>
    <p:restoredTop sz="94824" autoAdjust="0"/>
  </p:normalViewPr>
  <p:slideViewPr>
    <p:cSldViewPr>
      <p:cViewPr varScale="1">
        <p:scale>
          <a:sx n="108" d="100"/>
          <a:sy n="108" d="100"/>
        </p:scale>
        <p:origin x="210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04"/>
    </p:cViewPr>
  </p:sorterViewPr>
  <p:notesViewPr>
    <p:cSldViewPr>
      <p:cViewPr varScale="1">
        <p:scale>
          <a:sx n="83" d="100"/>
          <a:sy n="83" d="100"/>
        </p:scale>
        <p:origin x="382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10511811023622"/>
          <c:y val="5.544535120832024E-2"/>
          <c:w val="0.43849215276661846"/>
          <c:h val="0.9078640346013086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3366F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3E5-41D1-B7D8-5910BB834BA7}"/>
              </c:ext>
            </c:extLst>
          </c:dPt>
          <c:dPt>
            <c:idx val="1"/>
            <c:bubble3D val="0"/>
            <c:spPr>
              <a:solidFill>
                <a:srgbClr val="FFCC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3E5-41D1-B7D8-5910BB834BA7}"/>
              </c:ext>
            </c:extLst>
          </c:dPt>
          <c:dPt>
            <c:idx val="2"/>
            <c:bubble3D val="0"/>
            <c:spPr>
              <a:solidFill>
                <a:srgbClr val="0099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3E5-41D1-B7D8-5910BB834BA7}"/>
              </c:ext>
            </c:extLst>
          </c:dPt>
          <c:dPt>
            <c:idx val="3"/>
            <c:bubble3D val="0"/>
            <c:spPr>
              <a:pattFill prst="trellis">
                <a:fgClr>
                  <a:srgbClr val="009900"/>
                </a:fgClr>
                <a:bgClr>
                  <a:schemeClr val="bg1"/>
                </a:bgClr>
              </a:pattFill>
              <a:ln w="12700">
                <a:noFill/>
                <a:prstDash val="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7-F3E5-41D1-B7D8-5910BB834BA7}"/>
              </c:ext>
            </c:extLst>
          </c:dPt>
          <c:dPt>
            <c:idx val="4"/>
            <c:bubble3D val="0"/>
            <c:spPr>
              <a:pattFill prst="trellis">
                <a:fgClr>
                  <a:schemeClr val="bg1">
                    <a:lumMod val="50000"/>
                  </a:schemeClr>
                </a:fgClr>
                <a:bgClr>
                  <a:schemeClr val="bg1"/>
                </a:bgClr>
              </a:pattFill>
              <a:ln w="19050">
                <a:noFill/>
                <a:prstDash val="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9-F3E5-41D1-B7D8-5910BB834BA7}"/>
              </c:ext>
            </c:extLst>
          </c:dPt>
          <c:dPt>
            <c:idx val="5"/>
            <c:bubble3D val="0"/>
            <c:spPr>
              <a:solidFill>
                <a:schemeClr val="bg1">
                  <a:lumMod val="5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65D-414E-AAD5-9FCF493931C4}"/>
              </c:ext>
            </c:extLst>
          </c:dPt>
          <c:dPt>
            <c:idx val="6"/>
            <c:bubble3D val="0"/>
            <c:spPr>
              <a:solidFill>
                <a:srgbClr val="FF99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165D-414E-AAD5-9FCF493931C4}"/>
              </c:ext>
            </c:extLst>
          </c:dPt>
          <c:dLbls>
            <c:dLbl>
              <c:idx val="0"/>
              <c:layout>
                <c:manualLayout>
                  <c:x val="9.2184012712696623E-3"/>
                  <c:y val="-0.14453217995637868"/>
                </c:manualLayout>
              </c:layout>
              <c:tx>
                <c:rich>
                  <a:bodyPr/>
                  <a:lstStyle/>
                  <a:p>
                    <a:fld id="{A4875145-19F5-46AB-9368-41E440012FB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F3E5-41D1-B7D8-5910BB834BA7}"/>
                </c:ext>
              </c:extLst>
            </c:dLbl>
            <c:dLbl>
              <c:idx val="1"/>
              <c:layout>
                <c:manualLayout>
                  <c:x val="-8.3604603802579933E-2"/>
                  <c:y val="-3.1682265302495675E-2"/>
                </c:manualLayout>
              </c:layout>
              <c:tx>
                <c:rich>
                  <a:bodyPr/>
                  <a:lstStyle/>
                  <a:p>
                    <a:fld id="{301F7DFB-EE76-4A80-B39F-BBF7B8C0D34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F3E5-41D1-B7D8-5910BB834BA7}"/>
                </c:ext>
              </c:extLst>
            </c:dLbl>
            <c:dLbl>
              <c:idx val="2"/>
              <c:layout>
                <c:manualLayout>
                  <c:x val="-1.7169619422572179E-2"/>
                  <c:y val="-5.7194361079740831E-2"/>
                </c:manualLayout>
              </c:layout>
              <c:tx>
                <c:rich>
                  <a:bodyPr/>
                  <a:lstStyle/>
                  <a:p>
                    <a:fld id="{DB4EC547-EDF8-424B-9ADA-4DCC7B54228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F3E5-41D1-B7D8-5910BB834BA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E5-41D1-B7D8-5910BB834BA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0.14879584973753282"/>
                      <c:h val="0.182715869481479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F3E5-41D1-B7D8-5910BB834BA7}"/>
                </c:ext>
              </c:extLst>
            </c:dLbl>
            <c:dLbl>
              <c:idx val="5"/>
              <c:layout>
                <c:manualLayout>
                  <c:x val="1.0175442913385827E-2"/>
                  <c:y val="-0.10004972602605466"/>
                </c:manualLayout>
              </c:layout>
              <c:tx>
                <c:rich>
                  <a:bodyPr/>
                  <a:lstStyle/>
                  <a:p>
                    <a:fld id="{C6154A80-F110-4D76-9252-4BDF30FA4333}" type="CELLRANGE">
                      <a:rPr lang="en-US" dirty="0"/>
                      <a:pPr/>
                      <a:t>[CELLRANGE]</a:t>
                    </a:fld>
                    <a:endParaRPr lang="en-US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165D-414E-AAD5-9FCF493931C4}"/>
                </c:ext>
              </c:extLst>
            </c:dLbl>
            <c:dLbl>
              <c:idx val="6"/>
              <c:layout>
                <c:manualLayout>
                  <c:x val="-2.9056184383202118E-2"/>
                  <c:y val="5.842244043648688E-2"/>
                </c:manualLayout>
              </c:layout>
              <c:tx>
                <c:rich>
                  <a:bodyPr/>
                  <a:lstStyle/>
                  <a:p>
                    <a:fld id="{5639F42A-9DC0-489C-A8FB-EAAC5F5A0C34}" type="CELLRANGE">
                      <a:rPr lang="en-US" dirty="0"/>
                      <a:pPr/>
                      <a:t>[CELLRANGE]</a:t>
                    </a:fld>
                    <a:endParaRPr lang="en-US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1544168307086614"/>
                      <c:h val="0.10427486638788779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165D-414E-AAD5-9FCF493931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Sheet1!$J$9:$J$15</c:f>
              <c:strCache>
                <c:ptCount val="7"/>
                <c:pt idx="0">
                  <c:v>Local Assistance:
$186M | 50%</c:v>
                </c:pt>
                <c:pt idx="1">
                  <c:v>VCMS Operations:
$44M | 12%</c:v>
                </c:pt>
                <c:pt idx="2">
                  <c:v>County Operations:
$57M | 15%</c:v>
                </c:pt>
                <c:pt idx="3">
                  <c:v>DSW - County Ops</c:v>
                </c:pt>
                <c:pt idx="4">
                  <c:v>DSW - Vaccine Dep</c:v>
                </c:pt>
                <c:pt idx="5">
                  <c:v>Vaccine Deployment:
$9M | 2%</c:v>
                </c:pt>
                <c:pt idx="6">
                  <c:v>Testing:
$77M | 21%</c:v>
                </c:pt>
              </c:strCache>
            </c:strRef>
          </c:cat>
          <c:val>
            <c:numRef>
              <c:f>Sheet1!$I$9:$I$15</c:f>
              <c:numCache>
                <c:formatCode>_("$"* #,##0_);_("$"* \(#,##0\);_("$"* "-"??_);_(@_)</c:formatCode>
                <c:ptCount val="7"/>
                <c:pt idx="0">
                  <c:v>186</c:v>
                </c:pt>
                <c:pt idx="1">
                  <c:v>44</c:v>
                </c:pt>
                <c:pt idx="2">
                  <c:v>48.8</c:v>
                </c:pt>
                <c:pt idx="3">
                  <c:v>8.1999999999999993</c:v>
                </c:pt>
                <c:pt idx="4">
                  <c:v>3.8</c:v>
                </c:pt>
                <c:pt idx="5">
                  <c:v>5.2</c:v>
                </c:pt>
                <c:pt idx="6">
                  <c:v>77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Sheet1!$J$9:$J$15</c15:f>
                <c15:dlblRangeCache>
                  <c:ptCount val="7"/>
                  <c:pt idx="0">
                    <c:v>Local Assistance:
$186M | 50%</c:v>
                  </c:pt>
                  <c:pt idx="1">
                    <c:v>VCMS Operations:
$44M | 12%</c:v>
                  </c:pt>
                  <c:pt idx="2">
                    <c:v>County Operations:
$57M | 15%</c:v>
                  </c:pt>
                  <c:pt idx="3">
                    <c:v>DSW - County Ops</c:v>
                  </c:pt>
                  <c:pt idx="4">
                    <c:v>DSW - Vaccine Dep</c:v>
                  </c:pt>
                  <c:pt idx="5">
                    <c:v>Vaccine Deployment:
$9M | 2%</c:v>
                  </c:pt>
                  <c:pt idx="6">
                    <c:v>Testing:
$77M | 21%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A-F3E5-41D1-B7D8-5910BB834B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58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0.65625</cdr:x>
      <cdr:y>0.40778</cdr:y>
    </cdr:from>
    <cdr:to>
      <cdr:x>0.97705</cdr:x>
      <cdr:y>0.78911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E8A4E8F-29DB-4E45-A267-D037C8EFF1A1}"/>
            </a:ext>
          </a:extLst>
        </cdr:cNvPr>
        <cdr:cNvSpPr txBox="1"/>
      </cdr:nvSpPr>
      <cdr:spPr>
        <a:xfrm xmlns:a="http://schemas.openxmlformats.org/drawingml/2006/main">
          <a:off x="8001000" y="2205108"/>
          <a:ext cx="3911194" cy="206209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285750" indent="-285750">
            <a:buClr>
              <a:srgbClr val="0070C0"/>
            </a:buClr>
            <a:buFont typeface="Arial" panose="020B0604020202020204" pitchFamily="34" charset="0"/>
            <a:buChar char="•"/>
          </a:pPr>
          <a:r>
            <a:rPr lang="en-US" sz="1600" dirty="0"/>
            <a:t>Project Roomkey / Project Homekey</a:t>
          </a:r>
        </a:p>
        <a:p xmlns:a="http://schemas.openxmlformats.org/drawingml/2006/main">
          <a:pPr marL="285750" indent="-285750">
            <a:buClr>
              <a:srgbClr val="0070C0"/>
            </a:buClr>
            <a:buFont typeface="Arial" panose="020B0604020202020204" pitchFamily="34" charset="0"/>
            <a:buChar char="•"/>
          </a:pPr>
          <a:r>
            <a:rPr lang="en-US" sz="1600" dirty="0"/>
            <a:t>Senior Nutrition Programs</a:t>
          </a:r>
        </a:p>
        <a:p xmlns:a="http://schemas.openxmlformats.org/drawingml/2006/main">
          <a:pPr marL="285750" indent="-285750">
            <a:buClr>
              <a:srgbClr val="0070C0"/>
            </a:buClr>
            <a:buFont typeface="Arial" panose="020B0604020202020204" pitchFamily="34" charset="0"/>
            <a:buChar char="•"/>
          </a:pPr>
          <a:r>
            <a:rPr lang="en-US" sz="1600" dirty="0"/>
            <a:t>Rental Assistance Program</a:t>
          </a:r>
        </a:p>
        <a:p xmlns:a="http://schemas.openxmlformats.org/drawingml/2006/main">
          <a:pPr marL="285750" indent="-285750">
            <a:buClr>
              <a:srgbClr val="0070C0"/>
            </a:buClr>
            <a:buFont typeface="Arial" panose="020B0604020202020204" pitchFamily="34" charset="0"/>
            <a:buChar char="•"/>
          </a:pPr>
          <a:r>
            <a:rPr lang="en-US" sz="1600" dirty="0"/>
            <a:t>Business Assistance Program</a:t>
          </a:r>
        </a:p>
        <a:p xmlns:a="http://schemas.openxmlformats.org/drawingml/2006/main">
          <a:pPr marL="285750" indent="-285750">
            <a:buClr>
              <a:srgbClr val="0070C0"/>
            </a:buClr>
            <a:buFont typeface="Arial" panose="020B0604020202020204" pitchFamily="34" charset="0"/>
            <a:buChar char="•"/>
          </a:pPr>
          <a:r>
            <a:rPr lang="en-US" sz="1600" dirty="0"/>
            <a:t>City Support</a:t>
          </a:r>
        </a:p>
        <a:p xmlns:a="http://schemas.openxmlformats.org/drawingml/2006/main">
          <a:pPr marL="285750" indent="-285750">
            <a:buClr>
              <a:srgbClr val="0070C0"/>
            </a:buClr>
            <a:buFont typeface="Arial" panose="020B0604020202020204" pitchFamily="34" charset="0"/>
            <a:buChar char="•"/>
          </a:pPr>
          <a:r>
            <a:rPr lang="en-US" sz="1600" dirty="0"/>
            <a:t>Foodshare</a:t>
          </a:r>
        </a:p>
        <a:p xmlns:a="http://schemas.openxmlformats.org/drawingml/2006/main">
          <a:pPr marL="285750" indent="-285750">
            <a:buClr>
              <a:srgbClr val="0070C0"/>
            </a:buClr>
            <a:buFont typeface="Arial" panose="020B0604020202020204" pitchFamily="34" charset="0"/>
            <a:buChar char="•"/>
          </a:pPr>
          <a:r>
            <a:rPr lang="en-US" sz="1600" dirty="0"/>
            <a:t>Farmworker Assistance</a:t>
          </a:r>
        </a:p>
        <a:p xmlns:a="http://schemas.openxmlformats.org/drawingml/2006/main">
          <a:pPr marL="285750" indent="-285750">
            <a:buClr>
              <a:srgbClr val="0070C0"/>
            </a:buClr>
            <a:buFont typeface="Arial" panose="020B0604020202020204" pitchFamily="34" charset="0"/>
            <a:buChar char="•"/>
          </a:pPr>
          <a:r>
            <a:rPr lang="en-US" sz="1600" dirty="0"/>
            <a:t>Non-Profit Hospitals Assistance</a:t>
          </a:r>
        </a:p>
      </cdr:txBody>
    </cdr:sp>
  </cdr:relSizeAnchor>
  <cdr:relSizeAnchor xmlns:cdr="http://schemas.openxmlformats.org/drawingml/2006/chartDrawing">
    <cdr:from>
      <cdr:x>0.01935</cdr:x>
      <cdr:y>0.4225</cdr:y>
    </cdr:from>
    <cdr:to>
      <cdr:x>0.25306</cdr:x>
      <cdr:y>0.60514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570899B6-02CA-4AAD-A5AB-3011FD4D195E}"/>
            </a:ext>
          </a:extLst>
        </cdr:cNvPr>
        <cdr:cNvSpPr txBox="1"/>
      </cdr:nvSpPr>
      <cdr:spPr>
        <a:xfrm xmlns:a="http://schemas.openxmlformats.org/drawingml/2006/main">
          <a:off x="235950" y="2284710"/>
          <a:ext cx="2849392" cy="98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300" i="1" dirty="0"/>
            <a:t>Disaster Service Workers</a:t>
          </a:r>
        </a:p>
        <a:p xmlns:a="http://schemas.openxmlformats.org/drawingml/2006/main">
          <a:pPr algn="ctr"/>
          <a:r>
            <a:rPr lang="en-US" sz="1300" i="1" dirty="0"/>
            <a:t>Vaccine Dep | $3.8M</a:t>
          </a:r>
        </a:p>
        <a:p xmlns:a="http://schemas.openxmlformats.org/drawingml/2006/main">
          <a:pPr algn="ctr"/>
          <a:r>
            <a:rPr lang="en-US" sz="1300" i="1" dirty="0"/>
            <a:t>County Ops | $8.2M</a:t>
          </a:r>
        </a:p>
      </cdr:txBody>
    </cdr:sp>
  </cdr:relSizeAnchor>
  <cdr:relSizeAnchor xmlns:cdr="http://schemas.openxmlformats.org/drawingml/2006/chartDrawing">
    <cdr:from>
      <cdr:x>0.20729</cdr:x>
      <cdr:y>0.43683</cdr:y>
    </cdr:from>
    <cdr:to>
      <cdr:x>0.23229</cdr:x>
      <cdr:y>0.53547</cdr:y>
    </cdr:to>
    <cdr:sp macro="" textlink="">
      <cdr:nvSpPr>
        <cdr:cNvPr id="4" name="Left Brace 3">
          <a:extLst xmlns:a="http://schemas.openxmlformats.org/drawingml/2006/main">
            <a:ext uri="{FF2B5EF4-FFF2-40B4-BE49-F238E27FC236}">
              <a16:creationId xmlns:a16="http://schemas.microsoft.com/office/drawing/2014/main" id="{E2CA0AC4-DF8C-4920-82AC-DD3195066711}"/>
            </a:ext>
          </a:extLst>
        </cdr:cNvPr>
        <cdr:cNvSpPr/>
      </cdr:nvSpPr>
      <cdr:spPr>
        <a:xfrm xmlns:a="http://schemas.openxmlformats.org/drawingml/2006/main">
          <a:off x="2527300" y="2362201"/>
          <a:ext cx="304800" cy="533400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0" y="7"/>
            <a:ext cx="3043343" cy="465774"/>
          </a:xfrm>
          <a:prstGeom prst="rect">
            <a:avLst/>
          </a:prstGeom>
        </p:spPr>
        <p:txBody>
          <a:bodyPr vert="horz" lIns="92134" tIns="46071" rIns="92134" bIns="460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52" y="7"/>
            <a:ext cx="3043343" cy="465774"/>
          </a:xfrm>
          <a:prstGeom prst="rect">
            <a:avLst/>
          </a:prstGeom>
        </p:spPr>
        <p:txBody>
          <a:bodyPr vert="horz" lIns="92134" tIns="46071" rIns="92134" bIns="46071" rtlCol="0"/>
          <a:lstStyle>
            <a:lvl1pPr algn="r">
              <a:defRPr sz="1200"/>
            </a:lvl1pPr>
          </a:lstStyle>
          <a:p>
            <a:fld id="{66515848-5883-4169-9A99-09A947671084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0" y="8841737"/>
            <a:ext cx="3043343" cy="465774"/>
          </a:xfrm>
          <a:prstGeom prst="rect">
            <a:avLst/>
          </a:prstGeom>
        </p:spPr>
        <p:txBody>
          <a:bodyPr vert="horz" lIns="92134" tIns="46071" rIns="92134" bIns="460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52" y="8841737"/>
            <a:ext cx="3043343" cy="465774"/>
          </a:xfrm>
          <a:prstGeom prst="rect">
            <a:avLst/>
          </a:prstGeom>
        </p:spPr>
        <p:txBody>
          <a:bodyPr vert="horz" lIns="92134" tIns="46071" rIns="92134" bIns="46071" rtlCol="0" anchor="b"/>
          <a:lstStyle>
            <a:lvl1pPr algn="r">
              <a:defRPr sz="1200"/>
            </a:lvl1pPr>
          </a:lstStyle>
          <a:p>
            <a:fld id="{44225A6B-26D5-4C54-9F57-22580ECB61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334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0" y="19"/>
            <a:ext cx="3043343" cy="465455"/>
          </a:xfrm>
          <a:prstGeom prst="rect">
            <a:avLst/>
          </a:prstGeom>
        </p:spPr>
        <p:txBody>
          <a:bodyPr vert="horz" lIns="92134" tIns="46071" rIns="92134" bIns="460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52" y="19"/>
            <a:ext cx="3043343" cy="465455"/>
          </a:xfrm>
          <a:prstGeom prst="rect">
            <a:avLst/>
          </a:prstGeom>
        </p:spPr>
        <p:txBody>
          <a:bodyPr vert="horz" lIns="92134" tIns="46071" rIns="92134" bIns="46071" rtlCol="0"/>
          <a:lstStyle>
            <a:lvl1pPr algn="r">
              <a:defRPr sz="1200"/>
            </a:lvl1pPr>
          </a:lstStyle>
          <a:p>
            <a:fld id="{0974DAC3-577B-4247-90EE-51465382B4C7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21030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4" tIns="46071" rIns="92134" bIns="4607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21842"/>
            <a:ext cx="5618480" cy="4189095"/>
          </a:xfrm>
          <a:prstGeom prst="rect">
            <a:avLst/>
          </a:prstGeom>
        </p:spPr>
        <p:txBody>
          <a:bodyPr vert="horz" lIns="92134" tIns="46071" rIns="92134" bIns="4607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0" y="8842030"/>
            <a:ext cx="3043343" cy="465455"/>
          </a:xfrm>
          <a:prstGeom prst="rect">
            <a:avLst/>
          </a:prstGeom>
        </p:spPr>
        <p:txBody>
          <a:bodyPr vert="horz" lIns="92134" tIns="46071" rIns="92134" bIns="460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52" y="8842030"/>
            <a:ext cx="3043343" cy="465455"/>
          </a:xfrm>
          <a:prstGeom prst="rect">
            <a:avLst/>
          </a:prstGeom>
        </p:spPr>
        <p:txBody>
          <a:bodyPr vert="horz" lIns="92134" tIns="46071" rIns="92134" bIns="46071" rtlCol="0" anchor="b"/>
          <a:lstStyle>
            <a:lvl1pPr algn="r">
              <a:defRPr sz="1200"/>
            </a:lvl1pPr>
          </a:lstStyle>
          <a:p>
            <a:fld id="{B17BCE99-AF05-4ED4-A799-E2EED69688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50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BCE99-AF05-4ED4-A799-E2EED69688D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39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03DF-FEE0-456F-B182-FCB215AB6CE8}" type="datetime1">
              <a:rPr lang="en-US" smtClean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8B1D-D748-43E8-A15E-A2A6FD84439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F37E-5B74-43FA-B1FD-DA36B1AB1CEC}" type="datetime1">
              <a:rPr lang="en-US" smtClean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8B1D-D748-43E8-A15E-A2A6FD8443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9EFD-EDFF-4B9D-A7D5-96ADEB6F4F88}" type="datetime1">
              <a:rPr lang="en-US" smtClean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8B1D-D748-43E8-A15E-A2A6FD8443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A71BD-B6B3-481E-B0CA-4D1A3B181D21}" type="datetime1">
              <a:rPr lang="en-US" smtClean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8B1D-D748-43E8-A15E-A2A6FD8443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29530-CCA9-44A7-B48A-34F44956176D}" type="datetime1">
              <a:rPr lang="en-US" smtClean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8B1D-D748-43E8-A15E-A2A6FD84439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2BF2-3CC6-4A6F-9F7B-3CABC1EF2249}" type="datetime1">
              <a:rPr lang="en-US" smtClean="0"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8B1D-D748-43E8-A15E-A2A6FD8443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F314-B4A1-4568-A61A-7E6C91072AFE}" type="datetime1">
              <a:rPr lang="en-US" smtClean="0"/>
              <a:t>6/3/2021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8B1D-D748-43E8-A15E-A2A6FD84439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2F18-612A-479F-B967-3FB298CBC4AA}" type="datetime1">
              <a:rPr lang="en-US" smtClean="0"/>
              <a:t>6/3/2021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8B1D-D748-43E8-A15E-A2A6FD8443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68DD-742F-41DB-8BE2-70E58B1995A1}" type="datetime1">
              <a:rPr lang="en-US" smtClean="0"/>
              <a:t>6/3/2021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8B1D-D748-43E8-A15E-A2A6FD8443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11F-C24D-43E0-A907-10E083EF2E7A}" type="datetime1">
              <a:rPr lang="en-US" smtClean="0"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8B1D-D748-43E8-A15E-A2A6FD84439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1353-B6A4-457C-897F-81DE7AA6CF64}" type="datetime1">
              <a:rPr lang="en-US" smtClean="0"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8B1D-D748-43E8-A15E-A2A6FD8443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FCDA004-0036-4355-9E68-897F96107918}" type="datetime1">
              <a:rPr lang="en-US" smtClean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BB98B1D-D748-43E8-A15E-A2A6FD8443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722419"/>
            <a:ext cx="12192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COVID SPENDING PLAN thru June 30, 2021:  $373M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ED48293-6090-42B8-8D44-09DE7E6D0B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519828"/>
              </p:ext>
            </p:extLst>
          </p:nvPr>
        </p:nvGraphicFramePr>
        <p:xfrm>
          <a:off x="-12700" y="1295399"/>
          <a:ext cx="12192000" cy="5407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A5E860AE-337A-4212-BA22-7A9FA0660F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633" y="457200"/>
            <a:ext cx="987638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646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91453</TotalTime>
  <Words>52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Clarity</vt:lpstr>
      <vt:lpstr>PowerPoint Presentation</vt:lpstr>
    </vt:vector>
  </TitlesOfParts>
  <Company>County Executive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Derse</dc:creator>
  <cp:lastModifiedBy>Bautista, Ashley</cp:lastModifiedBy>
  <cp:revision>4256</cp:revision>
  <cp:lastPrinted>2020-05-18T23:43:24Z</cp:lastPrinted>
  <dcterms:created xsi:type="dcterms:W3CDTF">2011-05-31T14:55:07Z</dcterms:created>
  <dcterms:modified xsi:type="dcterms:W3CDTF">2021-06-03T19:04:32Z</dcterms:modified>
</cp:coreProperties>
</file>