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58" r:id="rId3"/>
    <p:sldId id="259" r:id="rId4"/>
    <p:sldId id="260" r:id="rId5"/>
    <p:sldId id="261" r:id="rId6"/>
    <p:sldId id="264" r:id="rId7"/>
    <p:sldId id="263" r:id="rId8"/>
    <p:sldId id="262"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74"/>
  </p:normalViewPr>
  <p:slideViewPr>
    <p:cSldViewPr snapToGrid="0" snapToObjects="1">
      <p:cViewPr varScale="1">
        <p:scale>
          <a:sx n="104" d="100"/>
          <a:sy n="104" d="100"/>
        </p:scale>
        <p:origin x="232"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4FEF96-925C-4246-A10B-515CD1DB61F7}" type="datetimeFigureOut">
              <a:rPr lang="en-US" smtClean="0"/>
              <a:t>10/11/21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0D6C2-3E50-3D4F-B7D0-3D0935455D78}" type="slidenum">
              <a:rPr lang="en-US" smtClean="0"/>
              <a:t>‹#›</a:t>
            </a:fld>
            <a:endParaRPr lang="en-US"/>
          </a:p>
        </p:txBody>
      </p:sp>
    </p:spTree>
    <p:extLst>
      <p:ext uri="{BB962C8B-B14F-4D97-AF65-F5344CB8AC3E}">
        <p14:creationId xmlns:p14="http://schemas.microsoft.com/office/powerpoint/2010/main" val="3058644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4FEF96-925C-4246-A10B-515CD1DB61F7}" type="datetimeFigureOut">
              <a:rPr lang="en-US" smtClean="0"/>
              <a:t>10/11/21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0D6C2-3E50-3D4F-B7D0-3D0935455D78}" type="slidenum">
              <a:rPr lang="en-US" smtClean="0"/>
              <a:t>‹#›</a:t>
            </a:fld>
            <a:endParaRPr lang="en-US"/>
          </a:p>
        </p:txBody>
      </p:sp>
    </p:spTree>
    <p:extLst>
      <p:ext uri="{BB962C8B-B14F-4D97-AF65-F5344CB8AC3E}">
        <p14:creationId xmlns:p14="http://schemas.microsoft.com/office/powerpoint/2010/main" val="1447226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4FEF96-925C-4246-A10B-515CD1DB61F7}" type="datetimeFigureOut">
              <a:rPr lang="en-US" smtClean="0"/>
              <a:t>10/11/21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0D6C2-3E50-3D4F-B7D0-3D0935455D78}" type="slidenum">
              <a:rPr lang="en-US" smtClean="0"/>
              <a:t>‹#›</a:t>
            </a:fld>
            <a:endParaRPr lang="en-US"/>
          </a:p>
        </p:txBody>
      </p:sp>
    </p:spTree>
    <p:extLst>
      <p:ext uri="{BB962C8B-B14F-4D97-AF65-F5344CB8AC3E}">
        <p14:creationId xmlns:p14="http://schemas.microsoft.com/office/powerpoint/2010/main" val="18555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4FEF96-925C-4246-A10B-515CD1DB61F7}" type="datetimeFigureOut">
              <a:rPr lang="en-US" smtClean="0"/>
              <a:t>10/11/21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0D6C2-3E50-3D4F-B7D0-3D0935455D78}" type="slidenum">
              <a:rPr lang="en-US" smtClean="0"/>
              <a:t>‹#›</a:t>
            </a:fld>
            <a:endParaRPr lang="en-US"/>
          </a:p>
        </p:txBody>
      </p:sp>
    </p:spTree>
    <p:extLst>
      <p:ext uri="{BB962C8B-B14F-4D97-AF65-F5344CB8AC3E}">
        <p14:creationId xmlns:p14="http://schemas.microsoft.com/office/powerpoint/2010/main" val="648707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4FEF96-925C-4246-A10B-515CD1DB61F7}" type="datetimeFigureOut">
              <a:rPr lang="en-US" smtClean="0"/>
              <a:t>10/11/21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0D6C2-3E50-3D4F-B7D0-3D0935455D78}" type="slidenum">
              <a:rPr lang="en-US" smtClean="0"/>
              <a:t>‹#›</a:t>
            </a:fld>
            <a:endParaRPr lang="en-US"/>
          </a:p>
        </p:txBody>
      </p:sp>
    </p:spTree>
    <p:extLst>
      <p:ext uri="{BB962C8B-B14F-4D97-AF65-F5344CB8AC3E}">
        <p14:creationId xmlns:p14="http://schemas.microsoft.com/office/powerpoint/2010/main" val="2150851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4FEF96-925C-4246-A10B-515CD1DB61F7}" type="datetimeFigureOut">
              <a:rPr lang="en-US" smtClean="0"/>
              <a:t>10/11/21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0D6C2-3E50-3D4F-B7D0-3D0935455D78}" type="slidenum">
              <a:rPr lang="en-US" smtClean="0"/>
              <a:t>‹#›</a:t>
            </a:fld>
            <a:endParaRPr lang="en-US"/>
          </a:p>
        </p:txBody>
      </p:sp>
    </p:spTree>
    <p:extLst>
      <p:ext uri="{BB962C8B-B14F-4D97-AF65-F5344CB8AC3E}">
        <p14:creationId xmlns:p14="http://schemas.microsoft.com/office/powerpoint/2010/main" val="3852317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4FEF96-925C-4246-A10B-515CD1DB61F7}" type="datetimeFigureOut">
              <a:rPr lang="en-US" smtClean="0"/>
              <a:t>10/11/21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A0D6C2-3E50-3D4F-B7D0-3D0935455D78}" type="slidenum">
              <a:rPr lang="en-US" smtClean="0"/>
              <a:t>‹#›</a:t>
            </a:fld>
            <a:endParaRPr lang="en-US"/>
          </a:p>
        </p:txBody>
      </p:sp>
    </p:spTree>
    <p:extLst>
      <p:ext uri="{BB962C8B-B14F-4D97-AF65-F5344CB8AC3E}">
        <p14:creationId xmlns:p14="http://schemas.microsoft.com/office/powerpoint/2010/main" val="3066578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4FEF96-925C-4246-A10B-515CD1DB61F7}" type="datetimeFigureOut">
              <a:rPr lang="en-US" smtClean="0"/>
              <a:t>10/11/21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A0D6C2-3E50-3D4F-B7D0-3D0935455D78}" type="slidenum">
              <a:rPr lang="en-US" smtClean="0"/>
              <a:t>‹#›</a:t>
            </a:fld>
            <a:endParaRPr lang="en-US"/>
          </a:p>
        </p:txBody>
      </p:sp>
    </p:spTree>
    <p:extLst>
      <p:ext uri="{BB962C8B-B14F-4D97-AF65-F5344CB8AC3E}">
        <p14:creationId xmlns:p14="http://schemas.microsoft.com/office/powerpoint/2010/main" val="1265600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FEF96-925C-4246-A10B-515CD1DB61F7}" type="datetimeFigureOut">
              <a:rPr lang="en-US" smtClean="0"/>
              <a:t>10/11/21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A0D6C2-3E50-3D4F-B7D0-3D0935455D78}" type="slidenum">
              <a:rPr lang="en-US" smtClean="0"/>
              <a:t>‹#›</a:t>
            </a:fld>
            <a:endParaRPr lang="en-US"/>
          </a:p>
        </p:txBody>
      </p:sp>
    </p:spTree>
    <p:extLst>
      <p:ext uri="{BB962C8B-B14F-4D97-AF65-F5344CB8AC3E}">
        <p14:creationId xmlns:p14="http://schemas.microsoft.com/office/powerpoint/2010/main" val="2225086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4FEF96-925C-4246-A10B-515CD1DB61F7}" type="datetimeFigureOut">
              <a:rPr lang="en-US" smtClean="0"/>
              <a:t>10/11/21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0D6C2-3E50-3D4F-B7D0-3D0935455D78}" type="slidenum">
              <a:rPr lang="en-US" smtClean="0"/>
              <a:t>‹#›</a:t>
            </a:fld>
            <a:endParaRPr lang="en-US"/>
          </a:p>
        </p:txBody>
      </p:sp>
    </p:spTree>
    <p:extLst>
      <p:ext uri="{BB962C8B-B14F-4D97-AF65-F5344CB8AC3E}">
        <p14:creationId xmlns:p14="http://schemas.microsoft.com/office/powerpoint/2010/main" val="1984705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4FEF96-925C-4246-A10B-515CD1DB61F7}" type="datetimeFigureOut">
              <a:rPr lang="en-US" smtClean="0"/>
              <a:t>10/11/21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0D6C2-3E50-3D4F-B7D0-3D0935455D78}" type="slidenum">
              <a:rPr lang="en-US" smtClean="0"/>
              <a:t>‹#›</a:t>
            </a:fld>
            <a:endParaRPr lang="en-US"/>
          </a:p>
        </p:txBody>
      </p:sp>
    </p:spTree>
    <p:extLst>
      <p:ext uri="{BB962C8B-B14F-4D97-AF65-F5344CB8AC3E}">
        <p14:creationId xmlns:p14="http://schemas.microsoft.com/office/powerpoint/2010/main" val="697917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4FEF96-925C-4246-A10B-515CD1DB61F7}" type="datetimeFigureOut">
              <a:rPr lang="en-US" smtClean="0"/>
              <a:t>10/11/21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A0D6C2-3E50-3D4F-B7D0-3D0935455D78}" type="slidenum">
              <a:rPr lang="en-US" smtClean="0"/>
              <a:t>‹#›</a:t>
            </a:fld>
            <a:endParaRPr lang="en-US"/>
          </a:p>
        </p:txBody>
      </p:sp>
    </p:spTree>
    <p:extLst>
      <p:ext uri="{BB962C8B-B14F-4D97-AF65-F5344CB8AC3E}">
        <p14:creationId xmlns:p14="http://schemas.microsoft.com/office/powerpoint/2010/main" val="3044008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A0962-E1CE-714F-8230-97914E2688E4}"/>
              </a:ext>
            </a:extLst>
          </p:cNvPr>
          <p:cNvSpPr>
            <a:spLocks noGrp="1"/>
          </p:cNvSpPr>
          <p:nvPr>
            <p:ph type="ctrTitle"/>
          </p:nvPr>
        </p:nvSpPr>
        <p:spPr>
          <a:xfrm>
            <a:off x="1523999" y="159249"/>
            <a:ext cx="9144000" cy="655066"/>
          </a:xfrm>
        </p:spPr>
        <p:txBody>
          <a:bodyPr>
            <a:normAutofit fontScale="90000"/>
          </a:bodyPr>
          <a:lstStyle/>
          <a:p>
            <a:r>
              <a:rPr lang="en-US" sz="4400" dirty="0">
                <a:latin typeface="Optima" panose="02000503060000020004" pitchFamily="2" charset="0"/>
              </a:rPr>
              <a:t>Ventura County Area Agency on Aging</a:t>
            </a:r>
          </a:p>
        </p:txBody>
      </p:sp>
      <p:sp>
        <p:nvSpPr>
          <p:cNvPr id="3" name="Subtitle 2">
            <a:extLst>
              <a:ext uri="{FF2B5EF4-FFF2-40B4-BE49-F238E27FC236}">
                <a16:creationId xmlns:a16="http://schemas.microsoft.com/office/drawing/2014/main" id="{4C837DB3-2AA8-6B44-951C-A62576D1C11A}"/>
              </a:ext>
            </a:extLst>
          </p:cNvPr>
          <p:cNvSpPr>
            <a:spLocks noGrp="1"/>
          </p:cNvSpPr>
          <p:nvPr>
            <p:ph type="subTitle" idx="1"/>
          </p:nvPr>
        </p:nvSpPr>
        <p:spPr>
          <a:xfrm>
            <a:off x="1073649" y="785973"/>
            <a:ext cx="10044701" cy="6072027"/>
          </a:xfrm>
        </p:spPr>
        <p:txBody>
          <a:bodyPr>
            <a:normAutofit fontScale="92500" lnSpcReduction="10000"/>
          </a:bodyPr>
          <a:lstStyle/>
          <a:p>
            <a:pPr fontAlgn="base"/>
            <a:r>
              <a:rPr lang="en-US" sz="1800" dirty="0">
                <a:latin typeface="Optima" panose="02000503060000020004" pitchFamily="2" charset="0"/>
              </a:rPr>
              <a:t>The Ventura County Area Agency on Aging (VCAAA) is the focal point of services in Ventura County for anyone 60 and older, persons with disabilities, and caregivers. The VCAAA offers targeted resources for the most vulnerable older adults, and tailors all services to meet the specific needs of the community. </a:t>
            </a:r>
          </a:p>
          <a:p>
            <a:pPr fontAlgn="base"/>
            <a:r>
              <a:rPr lang="en-US" sz="1800" b="1" dirty="0">
                <a:latin typeface="Optima" panose="02000503060000020004" pitchFamily="2" charset="0"/>
              </a:rPr>
              <a:t>Aging &amp; Disability Resource Center</a:t>
            </a:r>
          </a:p>
          <a:p>
            <a:pPr fontAlgn="base"/>
            <a:r>
              <a:rPr lang="en-US" sz="1800" b="1" dirty="0">
                <a:latin typeface="Optima" panose="02000503060000020004" pitchFamily="2" charset="0"/>
              </a:rPr>
              <a:t>Family Caregiver Resource Center</a:t>
            </a:r>
          </a:p>
          <a:p>
            <a:pPr fontAlgn="base"/>
            <a:r>
              <a:rPr lang="en-US" sz="1800" b="1" dirty="0">
                <a:latin typeface="Optima" panose="02000503060000020004" pitchFamily="2" charset="0"/>
              </a:rPr>
              <a:t>Benefits Enrollment Center</a:t>
            </a:r>
          </a:p>
          <a:p>
            <a:pPr fontAlgn="base"/>
            <a:r>
              <a:rPr lang="en-US" sz="1800" b="1" dirty="0">
                <a:latin typeface="Optima" panose="02000503060000020004" pitchFamily="2" charset="0"/>
              </a:rPr>
              <a:t>Fall Prevention</a:t>
            </a:r>
          </a:p>
          <a:p>
            <a:pPr fontAlgn="base"/>
            <a:r>
              <a:rPr lang="en-US" sz="1800" b="1" dirty="0">
                <a:latin typeface="Optima" panose="02000503060000020004" pitchFamily="2" charset="0"/>
              </a:rPr>
              <a:t>Care Management </a:t>
            </a:r>
          </a:p>
          <a:p>
            <a:pPr fontAlgn="base"/>
            <a:r>
              <a:rPr lang="en-US" sz="1800" b="1" dirty="0">
                <a:latin typeface="Optima" panose="02000503060000020004" pitchFamily="2" charset="0"/>
              </a:rPr>
              <a:t>Health Insurance Counseling &amp; Advocacy </a:t>
            </a:r>
          </a:p>
          <a:p>
            <a:pPr fontAlgn="base"/>
            <a:r>
              <a:rPr lang="en-US" sz="1800" b="1" dirty="0">
                <a:latin typeface="Optima" panose="02000503060000020004" pitchFamily="2" charset="0"/>
              </a:rPr>
              <a:t>Food and Meal Resources</a:t>
            </a:r>
          </a:p>
          <a:p>
            <a:pPr fontAlgn="base"/>
            <a:r>
              <a:rPr lang="en-US" sz="1800" b="1" dirty="0">
                <a:latin typeface="Optima" panose="02000503060000020004" pitchFamily="2" charset="0"/>
              </a:rPr>
              <a:t>In-Home Services (Home Modifications)</a:t>
            </a:r>
          </a:p>
          <a:p>
            <a:pPr fontAlgn="base"/>
            <a:r>
              <a:rPr lang="en-US" sz="1800" b="1" dirty="0">
                <a:latin typeface="Optima" panose="02000503060000020004" pitchFamily="2" charset="0"/>
              </a:rPr>
              <a:t>Transportation</a:t>
            </a:r>
          </a:p>
          <a:p>
            <a:pPr fontAlgn="base"/>
            <a:r>
              <a:rPr lang="en-US" sz="1800" b="1" dirty="0">
                <a:latin typeface="Optima" panose="02000503060000020004" pitchFamily="2" charset="0"/>
              </a:rPr>
              <a:t>Alzheimer’s &amp; Dementia-related Disease Support/Trainings</a:t>
            </a:r>
          </a:p>
          <a:p>
            <a:pPr fontAlgn="base"/>
            <a:r>
              <a:rPr lang="en-US" sz="1800" b="1" dirty="0">
                <a:latin typeface="Optima" panose="02000503060000020004" pitchFamily="2" charset="0"/>
              </a:rPr>
              <a:t>LGBT+ Aging Community Support/Trainings</a:t>
            </a:r>
          </a:p>
          <a:p>
            <a:pPr fontAlgn="base"/>
            <a:r>
              <a:rPr lang="en-US" sz="1800" b="1" dirty="0">
                <a:latin typeface="Optima" panose="02000503060000020004" pitchFamily="2" charset="0"/>
              </a:rPr>
              <a:t>Senior Employment Training</a:t>
            </a:r>
          </a:p>
          <a:p>
            <a:pPr fontAlgn="base"/>
            <a:r>
              <a:rPr lang="en-US" sz="1800" b="1" dirty="0">
                <a:latin typeface="Optima" panose="02000503060000020004" pitchFamily="2" charset="0"/>
              </a:rPr>
              <a:t>Legal Services</a:t>
            </a:r>
          </a:p>
          <a:p>
            <a:pPr fontAlgn="base"/>
            <a:r>
              <a:rPr lang="en-US" sz="1800" b="1" dirty="0">
                <a:latin typeface="Optima" panose="02000503060000020004" pitchFamily="2" charset="0"/>
              </a:rPr>
              <a:t>Housing </a:t>
            </a:r>
          </a:p>
          <a:p>
            <a:pPr fontAlgn="base"/>
            <a:r>
              <a:rPr lang="en-US" sz="1800" b="1" dirty="0">
                <a:latin typeface="Optima" panose="02000503060000020004" pitchFamily="2" charset="0"/>
              </a:rPr>
              <a:t>Access to Digital Devices</a:t>
            </a:r>
          </a:p>
          <a:p>
            <a:pPr algn="l" fontAlgn="base"/>
            <a:endParaRPr lang="en-US" sz="1800" dirty="0"/>
          </a:p>
          <a:p>
            <a:pPr fontAlgn="base"/>
            <a:endParaRPr lang="en-US" dirty="0"/>
          </a:p>
          <a:p>
            <a:pPr algn="l"/>
            <a:endParaRPr lang="en-US" dirty="0"/>
          </a:p>
        </p:txBody>
      </p:sp>
      <p:pic>
        <p:nvPicPr>
          <p:cNvPr id="5" name="Picture 4">
            <a:extLst>
              <a:ext uri="{FF2B5EF4-FFF2-40B4-BE49-F238E27FC236}">
                <a16:creationId xmlns:a16="http://schemas.microsoft.com/office/drawing/2014/main" id="{6AB60711-9652-CF47-9116-15E77D3141F3}"/>
              </a:ext>
            </a:extLst>
          </p:cNvPr>
          <p:cNvPicPr>
            <a:picLocks noChangeAspect="1"/>
          </p:cNvPicPr>
          <p:nvPr/>
        </p:nvPicPr>
        <p:blipFill>
          <a:blip r:embed="rId2"/>
          <a:stretch>
            <a:fillRect/>
          </a:stretch>
        </p:blipFill>
        <p:spPr>
          <a:xfrm>
            <a:off x="9526801" y="5785705"/>
            <a:ext cx="2282396" cy="572644"/>
          </a:xfrm>
          <a:prstGeom prst="rect">
            <a:avLst/>
          </a:prstGeom>
        </p:spPr>
      </p:pic>
      <p:sp>
        <p:nvSpPr>
          <p:cNvPr id="6" name="Title 1">
            <a:extLst>
              <a:ext uri="{FF2B5EF4-FFF2-40B4-BE49-F238E27FC236}">
                <a16:creationId xmlns:a16="http://schemas.microsoft.com/office/drawing/2014/main" id="{54D3B1D2-917C-7148-B7CE-44859BC722B5}"/>
              </a:ext>
            </a:extLst>
          </p:cNvPr>
          <p:cNvSpPr txBox="1">
            <a:spLocks/>
          </p:cNvSpPr>
          <p:nvPr/>
        </p:nvSpPr>
        <p:spPr>
          <a:xfrm>
            <a:off x="9551775" y="6035531"/>
            <a:ext cx="2627871" cy="57264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i="1" dirty="0" err="1">
                <a:latin typeface="Optima" panose="02000503060000020004" pitchFamily="2" charset="0"/>
              </a:rPr>
              <a:t>www.vcaaa.org</a:t>
            </a:r>
            <a:endParaRPr lang="en-US" sz="1600" i="1" dirty="0">
              <a:latin typeface="Optima" panose="02000503060000020004" pitchFamily="2" charset="0"/>
            </a:endParaRPr>
          </a:p>
        </p:txBody>
      </p:sp>
    </p:spTree>
    <p:extLst>
      <p:ext uri="{BB962C8B-B14F-4D97-AF65-F5344CB8AC3E}">
        <p14:creationId xmlns:p14="http://schemas.microsoft.com/office/powerpoint/2010/main" val="2188218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A0962-E1CE-714F-8230-97914E2688E4}"/>
              </a:ext>
            </a:extLst>
          </p:cNvPr>
          <p:cNvSpPr>
            <a:spLocks noGrp="1"/>
          </p:cNvSpPr>
          <p:nvPr>
            <p:ph type="ctrTitle"/>
          </p:nvPr>
        </p:nvSpPr>
        <p:spPr>
          <a:xfrm>
            <a:off x="1699053" y="300453"/>
            <a:ext cx="8793893" cy="384197"/>
          </a:xfrm>
        </p:spPr>
        <p:txBody>
          <a:bodyPr>
            <a:normAutofit fontScale="90000"/>
          </a:bodyPr>
          <a:lstStyle/>
          <a:p>
            <a:r>
              <a:rPr lang="en-US" sz="4400" dirty="0">
                <a:latin typeface="Optima" panose="02000503060000020004" pitchFamily="2" charset="0"/>
              </a:rPr>
              <a:t>Ventura County Area Agency on Aging</a:t>
            </a:r>
          </a:p>
        </p:txBody>
      </p:sp>
      <p:pic>
        <p:nvPicPr>
          <p:cNvPr id="5" name="Picture 4">
            <a:extLst>
              <a:ext uri="{FF2B5EF4-FFF2-40B4-BE49-F238E27FC236}">
                <a16:creationId xmlns:a16="http://schemas.microsoft.com/office/drawing/2014/main" id="{6AB60711-9652-CF47-9116-15E77D3141F3}"/>
              </a:ext>
            </a:extLst>
          </p:cNvPr>
          <p:cNvPicPr>
            <a:picLocks noChangeAspect="1"/>
          </p:cNvPicPr>
          <p:nvPr/>
        </p:nvPicPr>
        <p:blipFill>
          <a:blip r:embed="rId2"/>
          <a:stretch>
            <a:fillRect/>
          </a:stretch>
        </p:blipFill>
        <p:spPr>
          <a:xfrm>
            <a:off x="9551775" y="6067326"/>
            <a:ext cx="2282396" cy="572644"/>
          </a:xfrm>
          <a:prstGeom prst="rect">
            <a:avLst/>
          </a:prstGeom>
        </p:spPr>
      </p:pic>
      <p:sp>
        <p:nvSpPr>
          <p:cNvPr id="6" name="Content Placeholder 2">
            <a:extLst>
              <a:ext uri="{FF2B5EF4-FFF2-40B4-BE49-F238E27FC236}">
                <a16:creationId xmlns:a16="http://schemas.microsoft.com/office/drawing/2014/main" id="{04D85CB2-0F36-1C46-A9D8-3621513B97D3}"/>
              </a:ext>
            </a:extLst>
          </p:cNvPr>
          <p:cNvSpPr txBox="1">
            <a:spLocks/>
          </p:cNvSpPr>
          <p:nvPr/>
        </p:nvSpPr>
        <p:spPr>
          <a:xfrm>
            <a:off x="838199" y="613763"/>
            <a:ext cx="10515600" cy="545356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b="1" dirty="0">
                <a:latin typeface="Optima" panose="02000503060000020004" pitchFamily="2" charset="0"/>
              </a:rPr>
              <a:t>2020-2021 Services At A Glance</a:t>
            </a:r>
          </a:p>
          <a:p>
            <a:r>
              <a:rPr lang="en-US" sz="1600" dirty="0">
                <a:latin typeface="Optima" panose="02000503060000020004" pitchFamily="2" charset="0"/>
              </a:rPr>
              <a:t>More than 161,000 calls for assistance since March 2020</a:t>
            </a:r>
          </a:p>
          <a:p>
            <a:r>
              <a:rPr lang="en-US" sz="1600" dirty="0">
                <a:latin typeface="Optima" panose="02000503060000020004" pitchFamily="2" charset="0"/>
              </a:rPr>
              <a:t>More than 5 million meals served since March 2020</a:t>
            </a:r>
          </a:p>
          <a:p>
            <a:r>
              <a:rPr lang="en-US" sz="1600" dirty="0">
                <a:latin typeface="Optima" panose="02000503060000020004" pitchFamily="2" charset="0"/>
              </a:rPr>
              <a:t>The VCAAA has welcomed more than 60 Disaster Service Workers from throughout the County.</a:t>
            </a:r>
          </a:p>
          <a:p>
            <a:r>
              <a:rPr lang="en-US" sz="1600" dirty="0">
                <a:latin typeface="Optima" panose="02000503060000020004" pitchFamily="2" charset="0"/>
              </a:rPr>
              <a:t>VCAAA Senior Nutrition Garden: More than 40,000 pounds of fresh organic produce harvested and delivered to older adults and people with disabilities throughout Ventura County.</a:t>
            </a:r>
          </a:p>
          <a:p>
            <a:r>
              <a:rPr lang="en-US" sz="1600" dirty="0">
                <a:latin typeface="Optima" panose="02000503060000020004" pitchFamily="2" charset="0"/>
              </a:rPr>
              <a:t>In-home Vaccinations: Coordinated vaccination appointments in partnership with the Ventura County Human Services Agency and Ventura County Public Health</a:t>
            </a:r>
          </a:p>
          <a:p>
            <a:r>
              <a:rPr lang="en-US" sz="1600" dirty="0">
                <a:latin typeface="Optima" panose="02000503060000020004" pitchFamily="2" charset="0"/>
              </a:rPr>
              <a:t>Transportation: Provided transportation to vaccination and testing sites.</a:t>
            </a:r>
          </a:p>
          <a:p>
            <a:r>
              <a:rPr lang="en-US" sz="1600" dirty="0">
                <a:latin typeface="Optima" panose="02000503060000020004" pitchFamily="2" charset="0"/>
              </a:rPr>
              <a:t>Letters of Support Campaign: This campaign resulted in more than 15,000 letters received from the community that were delivered directly to isolated older adults and people with disabilities.</a:t>
            </a:r>
          </a:p>
          <a:p>
            <a:r>
              <a:rPr lang="en-US" sz="1600" dirty="0">
                <a:latin typeface="Optima" panose="02000503060000020004" pitchFamily="2" charset="0"/>
              </a:rPr>
              <a:t>VCAAA Robotic Pet Companions: This program was launched in January 2021 and targets older adults and people with disabilities, providing a companion to help combat depression, isolation, and anxiety.</a:t>
            </a:r>
          </a:p>
          <a:p>
            <a:r>
              <a:rPr lang="en-US" sz="1600" dirty="0">
                <a:latin typeface="Optima" panose="02000503060000020004" pitchFamily="2" charset="0"/>
              </a:rPr>
              <a:t>Virtual Fall Prevention Forums: The VCAAA, in partnership with the Ventura County Elderly Fall Prevention Coalition, transformed the traditional in-person Fall Prevention Forums and created three virtual events since March 2020, making the critical, life-saving information provided in the events accessible to all Ventura County residents. </a:t>
            </a:r>
          </a:p>
          <a:p>
            <a:r>
              <a:rPr lang="en-US" sz="1600" dirty="0">
                <a:latin typeface="Optima" panose="02000503060000020004" pitchFamily="2" charset="0"/>
              </a:rPr>
              <a:t>VC Connects: This program was launched in the summer of 2021 in partnership with Ventura County Library and the Ventura County Information Technology Services Department with a goal of bringing digital devices to the homes of individuals who otherwise to not have access to a computer and internet services.</a:t>
            </a:r>
          </a:p>
        </p:txBody>
      </p:sp>
      <p:sp>
        <p:nvSpPr>
          <p:cNvPr id="9" name="Title 1">
            <a:extLst>
              <a:ext uri="{FF2B5EF4-FFF2-40B4-BE49-F238E27FC236}">
                <a16:creationId xmlns:a16="http://schemas.microsoft.com/office/drawing/2014/main" id="{3810705F-7CC4-574F-9374-FFD8077A0C5D}"/>
              </a:ext>
            </a:extLst>
          </p:cNvPr>
          <p:cNvSpPr txBox="1">
            <a:spLocks/>
          </p:cNvSpPr>
          <p:nvPr/>
        </p:nvSpPr>
        <p:spPr>
          <a:xfrm>
            <a:off x="9588843" y="6208529"/>
            <a:ext cx="2627871" cy="57264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i="1" dirty="0" err="1">
                <a:latin typeface="Optima" panose="02000503060000020004" pitchFamily="2" charset="0"/>
              </a:rPr>
              <a:t>www.vcaaa.org</a:t>
            </a:r>
            <a:endParaRPr lang="en-US" sz="1600" i="1" dirty="0">
              <a:latin typeface="Optima" panose="02000503060000020004" pitchFamily="2" charset="0"/>
            </a:endParaRPr>
          </a:p>
        </p:txBody>
      </p:sp>
    </p:spTree>
    <p:extLst>
      <p:ext uri="{BB962C8B-B14F-4D97-AF65-F5344CB8AC3E}">
        <p14:creationId xmlns:p14="http://schemas.microsoft.com/office/powerpoint/2010/main" val="532651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B60711-9652-CF47-9116-15E77D3141F3}"/>
              </a:ext>
            </a:extLst>
          </p:cNvPr>
          <p:cNvPicPr>
            <a:picLocks noChangeAspect="1"/>
          </p:cNvPicPr>
          <p:nvPr/>
        </p:nvPicPr>
        <p:blipFill>
          <a:blip r:embed="rId2"/>
          <a:stretch>
            <a:fillRect/>
          </a:stretch>
        </p:blipFill>
        <p:spPr>
          <a:xfrm>
            <a:off x="9551775" y="6067326"/>
            <a:ext cx="2282396" cy="572644"/>
          </a:xfrm>
          <a:prstGeom prst="rect">
            <a:avLst/>
          </a:prstGeom>
        </p:spPr>
      </p:pic>
      <p:sp>
        <p:nvSpPr>
          <p:cNvPr id="9" name="Title 1">
            <a:extLst>
              <a:ext uri="{FF2B5EF4-FFF2-40B4-BE49-F238E27FC236}">
                <a16:creationId xmlns:a16="http://schemas.microsoft.com/office/drawing/2014/main" id="{3810705F-7CC4-574F-9374-FFD8077A0C5D}"/>
              </a:ext>
            </a:extLst>
          </p:cNvPr>
          <p:cNvSpPr txBox="1">
            <a:spLocks/>
          </p:cNvSpPr>
          <p:nvPr/>
        </p:nvSpPr>
        <p:spPr>
          <a:xfrm>
            <a:off x="9588843" y="6208529"/>
            <a:ext cx="2627871" cy="57264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i="1" dirty="0" err="1">
                <a:latin typeface="Optima" panose="02000503060000020004" pitchFamily="2" charset="0"/>
              </a:rPr>
              <a:t>www.vcaaa.org</a:t>
            </a:r>
            <a:endParaRPr lang="en-US" sz="1600" i="1" dirty="0">
              <a:latin typeface="Optima" panose="02000503060000020004" pitchFamily="2" charset="0"/>
            </a:endParaRPr>
          </a:p>
        </p:txBody>
      </p:sp>
      <p:pic>
        <p:nvPicPr>
          <p:cNvPr id="8" name="Picture 7">
            <a:extLst>
              <a:ext uri="{FF2B5EF4-FFF2-40B4-BE49-F238E27FC236}">
                <a16:creationId xmlns:a16="http://schemas.microsoft.com/office/drawing/2014/main" id="{5798FFFA-163E-A944-8A8F-C6ABD9A7DD6F}"/>
              </a:ext>
            </a:extLst>
          </p:cNvPr>
          <p:cNvPicPr>
            <a:picLocks noChangeAspect="1"/>
          </p:cNvPicPr>
          <p:nvPr/>
        </p:nvPicPr>
        <p:blipFill>
          <a:blip r:embed="rId3"/>
          <a:stretch>
            <a:fillRect/>
          </a:stretch>
        </p:blipFill>
        <p:spPr>
          <a:xfrm>
            <a:off x="3496961" y="49548"/>
            <a:ext cx="5261077" cy="6808452"/>
          </a:xfrm>
          <a:prstGeom prst="rect">
            <a:avLst/>
          </a:prstGeom>
        </p:spPr>
      </p:pic>
    </p:spTree>
    <p:extLst>
      <p:ext uri="{BB962C8B-B14F-4D97-AF65-F5344CB8AC3E}">
        <p14:creationId xmlns:p14="http://schemas.microsoft.com/office/powerpoint/2010/main" val="2671298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B60711-9652-CF47-9116-15E77D3141F3}"/>
              </a:ext>
            </a:extLst>
          </p:cNvPr>
          <p:cNvPicPr>
            <a:picLocks noChangeAspect="1"/>
          </p:cNvPicPr>
          <p:nvPr/>
        </p:nvPicPr>
        <p:blipFill>
          <a:blip r:embed="rId2"/>
          <a:stretch>
            <a:fillRect/>
          </a:stretch>
        </p:blipFill>
        <p:spPr>
          <a:xfrm>
            <a:off x="9551775" y="6067326"/>
            <a:ext cx="2282396" cy="572644"/>
          </a:xfrm>
          <a:prstGeom prst="rect">
            <a:avLst/>
          </a:prstGeom>
        </p:spPr>
      </p:pic>
      <p:sp>
        <p:nvSpPr>
          <p:cNvPr id="9" name="Title 1">
            <a:extLst>
              <a:ext uri="{FF2B5EF4-FFF2-40B4-BE49-F238E27FC236}">
                <a16:creationId xmlns:a16="http://schemas.microsoft.com/office/drawing/2014/main" id="{3810705F-7CC4-574F-9374-FFD8077A0C5D}"/>
              </a:ext>
            </a:extLst>
          </p:cNvPr>
          <p:cNvSpPr txBox="1">
            <a:spLocks/>
          </p:cNvSpPr>
          <p:nvPr/>
        </p:nvSpPr>
        <p:spPr>
          <a:xfrm>
            <a:off x="9588843" y="6208529"/>
            <a:ext cx="2627871" cy="57264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i="1" dirty="0" err="1">
                <a:latin typeface="Optima" panose="02000503060000020004" pitchFamily="2" charset="0"/>
              </a:rPr>
              <a:t>www.vcaaa.org</a:t>
            </a:r>
            <a:endParaRPr lang="en-US" sz="1600" i="1" dirty="0">
              <a:latin typeface="Optima" panose="02000503060000020004" pitchFamily="2" charset="0"/>
            </a:endParaRPr>
          </a:p>
        </p:txBody>
      </p:sp>
      <p:pic>
        <p:nvPicPr>
          <p:cNvPr id="19" name="Picture 18">
            <a:extLst>
              <a:ext uri="{FF2B5EF4-FFF2-40B4-BE49-F238E27FC236}">
                <a16:creationId xmlns:a16="http://schemas.microsoft.com/office/drawing/2014/main" id="{AF11953D-8B2C-FB49-898C-8175D31195CC}"/>
              </a:ext>
            </a:extLst>
          </p:cNvPr>
          <p:cNvPicPr>
            <a:picLocks noChangeAspect="1"/>
          </p:cNvPicPr>
          <p:nvPr/>
        </p:nvPicPr>
        <p:blipFill>
          <a:blip r:embed="rId3"/>
          <a:stretch>
            <a:fillRect/>
          </a:stretch>
        </p:blipFill>
        <p:spPr>
          <a:xfrm>
            <a:off x="3446318" y="0"/>
            <a:ext cx="5299364" cy="6858000"/>
          </a:xfrm>
          <a:prstGeom prst="rect">
            <a:avLst/>
          </a:prstGeom>
        </p:spPr>
      </p:pic>
    </p:spTree>
    <p:extLst>
      <p:ext uri="{BB962C8B-B14F-4D97-AF65-F5344CB8AC3E}">
        <p14:creationId xmlns:p14="http://schemas.microsoft.com/office/powerpoint/2010/main" val="3669835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EC1EDA-9651-134D-B5BC-EA3675E58A11}"/>
              </a:ext>
            </a:extLst>
          </p:cNvPr>
          <p:cNvPicPr>
            <a:picLocks noChangeAspect="1"/>
          </p:cNvPicPr>
          <p:nvPr/>
        </p:nvPicPr>
        <p:blipFill>
          <a:blip r:embed="rId2"/>
          <a:stretch>
            <a:fillRect/>
          </a:stretch>
        </p:blipFill>
        <p:spPr>
          <a:xfrm>
            <a:off x="3446318" y="0"/>
            <a:ext cx="5299364" cy="6858000"/>
          </a:xfrm>
          <a:prstGeom prst="rect">
            <a:avLst/>
          </a:prstGeom>
        </p:spPr>
      </p:pic>
    </p:spTree>
    <p:extLst>
      <p:ext uri="{BB962C8B-B14F-4D97-AF65-F5344CB8AC3E}">
        <p14:creationId xmlns:p14="http://schemas.microsoft.com/office/powerpoint/2010/main" val="1821061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B60711-9652-CF47-9116-15E77D3141F3}"/>
              </a:ext>
            </a:extLst>
          </p:cNvPr>
          <p:cNvPicPr>
            <a:picLocks noChangeAspect="1"/>
          </p:cNvPicPr>
          <p:nvPr/>
        </p:nvPicPr>
        <p:blipFill>
          <a:blip r:embed="rId2"/>
          <a:stretch>
            <a:fillRect/>
          </a:stretch>
        </p:blipFill>
        <p:spPr>
          <a:xfrm>
            <a:off x="9551775" y="6067326"/>
            <a:ext cx="2282396" cy="572644"/>
          </a:xfrm>
          <a:prstGeom prst="rect">
            <a:avLst/>
          </a:prstGeom>
        </p:spPr>
      </p:pic>
      <p:sp>
        <p:nvSpPr>
          <p:cNvPr id="9" name="Title 1">
            <a:extLst>
              <a:ext uri="{FF2B5EF4-FFF2-40B4-BE49-F238E27FC236}">
                <a16:creationId xmlns:a16="http://schemas.microsoft.com/office/drawing/2014/main" id="{3810705F-7CC4-574F-9374-FFD8077A0C5D}"/>
              </a:ext>
            </a:extLst>
          </p:cNvPr>
          <p:cNvSpPr txBox="1">
            <a:spLocks/>
          </p:cNvSpPr>
          <p:nvPr/>
        </p:nvSpPr>
        <p:spPr>
          <a:xfrm>
            <a:off x="9588843" y="6208529"/>
            <a:ext cx="2627871" cy="57264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i="1" dirty="0" err="1">
                <a:latin typeface="Optima" panose="02000503060000020004" pitchFamily="2" charset="0"/>
              </a:rPr>
              <a:t>www.vcaaa.org</a:t>
            </a:r>
            <a:endParaRPr lang="en-US" sz="1600" i="1" dirty="0">
              <a:latin typeface="Optima" panose="02000503060000020004" pitchFamily="2" charset="0"/>
            </a:endParaRPr>
          </a:p>
        </p:txBody>
      </p:sp>
      <p:pic>
        <p:nvPicPr>
          <p:cNvPr id="14" name="Picture 13">
            <a:extLst>
              <a:ext uri="{FF2B5EF4-FFF2-40B4-BE49-F238E27FC236}">
                <a16:creationId xmlns:a16="http://schemas.microsoft.com/office/drawing/2014/main" id="{63815D75-4ECC-8344-9CF5-BB763E38ABCD}"/>
              </a:ext>
            </a:extLst>
          </p:cNvPr>
          <p:cNvPicPr>
            <a:picLocks noChangeAspect="1"/>
          </p:cNvPicPr>
          <p:nvPr/>
        </p:nvPicPr>
        <p:blipFill>
          <a:blip r:embed="rId3"/>
          <a:stretch>
            <a:fillRect/>
          </a:stretch>
        </p:blipFill>
        <p:spPr>
          <a:xfrm>
            <a:off x="3446318" y="0"/>
            <a:ext cx="5299364" cy="6858000"/>
          </a:xfrm>
          <a:prstGeom prst="rect">
            <a:avLst/>
          </a:prstGeom>
        </p:spPr>
      </p:pic>
    </p:spTree>
    <p:extLst>
      <p:ext uri="{BB962C8B-B14F-4D97-AF65-F5344CB8AC3E}">
        <p14:creationId xmlns:p14="http://schemas.microsoft.com/office/powerpoint/2010/main" val="2583303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055671-F9B3-A94C-8FD6-DA8BC52806D0}"/>
              </a:ext>
            </a:extLst>
          </p:cNvPr>
          <p:cNvPicPr>
            <a:picLocks noChangeAspect="1"/>
          </p:cNvPicPr>
          <p:nvPr/>
        </p:nvPicPr>
        <p:blipFill>
          <a:blip r:embed="rId2"/>
          <a:stretch>
            <a:fillRect/>
          </a:stretch>
        </p:blipFill>
        <p:spPr>
          <a:xfrm>
            <a:off x="3446318" y="0"/>
            <a:ext cx="5299364" cy="6858000"/>
          </a:xfrm>
          <a:prstGeom prst="rect">
            <a:avLst/>
          </a:prstGeom>
        </p:spPr>
      </p:pic>
    </p:spTree>
    <p:extLst>
      <p:ext uri="{BB962C8B-B14F-4D97-AF65-F5344CB8AC3E}">
        <p14:creationId xmlns:p14="http://schemas.microsoft.com/office/powerpoint/2010/main" val="3981202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927B01-3F2C-C443-9D9B-65F14E6C8DA3}"/>
              </a:ext>
            </a:extLst>
          </p:cNvPr>
          <p:cNvPicPr>
            <a:picLocks noChangeAspect="1"/>
          </p:cNvPicPr>
          <p:nvPr/>
        </p:nvPicPr>
        <p:blipFill>
          <a:blip r:embed="rId2"/>
          <a:stretch>
            <a:fillRect/>
          </a:stretch>
        </p:blipFill>
        <p:spPr>
          <a:xfrm>
            <a:off x="3446318" y="0"/>
            <a:ext cx="5299364" cy="6858000"/>
          </a:xfrm>
          <a:prstGeom prst="rect">
            <a:avLst/>
          </a:prstGeom>
        </p:spPr>
      </p:pic>
    </p:spTree>
    <p:extLst>
      <p:ext uri="{BB962C8B-B14F-4D97-AF65-F5344CB8AC3E}">
        <p14:creationId xmlns:p14="http://schemas.microsoft.com/office/powerpoint/2010/main" val="3220961136"/>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Office Theme</Template>
  <TotalTime>78</TotalTime>
  <Words>412</Words>
  <Application>Microsoft Macintosh PowerPoint</Application>
  <PresentationFormat>Widescreen</PresentationFormat>
  <Paragraphs>35</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Optima</vt:lpstr>
      <vt:lpstr>Office Theme</vt:lpstr>
      <vt:lpstr>Ventura County Area Agency on Aging</vt:lpstr>
      <vt:lpstr>Ventura County Area Agency on Aging</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Ventura County Area Agency on Aging</dc:title>
  <dc:creator>Jannette Jauregui</dc:creator>
  <cp:lastModifiedBy>Jannette Jauregui</cp:lastModifiedBy>
  <cp:revision>5</cp:revision>
  <dcterms:created xsi:type="dcterms:W3CDTF">2021-09-21T00:09:18Z</dcterms:created>
  <dcterms:modified xsi:type="dcterms:W3CDTF">2021-10-11T23:47:04Z</dcterms:modified>
</cp:coreProperties>
</file>