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1" r:id="rId4"/>
  </p:sldMasterIdLst>
  <p:notesMasterIdLst>
    <p:notesMasterId r:id="rId13"/>
  </p:notesMasterIdLst>
  <p:handoutMasterIdLst>
    <p:handoutMasterId r:id="rId14"/>
  </p:handoutMasterIdLst>
  <p:sldIdLst>
    <p:sldId id="262" r:id="rId5"/>
    <p:sldId id="334" r:id="rId6"/>
    <p:sldId id="328" r:id="rId7"/>
    <p:sldId id="358" r:id="rId8"/>
    <p:sldId id="292" r:id="rId9"/>
    <p:sldId id="359" r:id="rId10"/>
    <p:sldId id="360" r:id="rId11"/>
    <p:sldId id="306" r:id="rId12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0BD423-01EA-1F7D-4286-73BCD510DC84}" name="Pope, Joseph" initials="PJ" userId="S::Joseph.Pope@ventura.org::d1fcf061-1c9c-4d50-a533-23e71d50ba4c" providerId="AD"/>
  <p188:author id="{B58EDDEB-EE57-D648-4136-C71AA473E9E4}" name="Meckstroth, Scott" initials="MS" userId="S::scott.meckstroth@ventura.org::1be74939-06bd-4d99-ab8e-3b469b4a61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FF99"/>
    <a:srgbClr val="FF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fld id="{A91810E8-0877-441F-85BC-79A9186BF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69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NOTES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pitchFamily="34" charset="0"/>
              </a:defRPr>
            </a:lvl1pPr>
          </a:lstStyle>
          <a:p>
            <a:fld id="{C3FCFF5A-FE3E-4231-A3C1-D275792CD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515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notes for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70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19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1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4767-FA26-56BB-3550-2E687868B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E04DD3-61A8-1E98-9181-C4C6BB974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D5F3A-A70C-66D0-1BFC-34D4F237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6665D-DC9E-9B24-FAEB-8C65A18F8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1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114  ( 78 + 36)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20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B728F-E235-DBF1-E5FD-DB5D983CD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E3B607-F154-BDE1-7E5A-3B7A1CDD4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89426-502F-A793-18A5-61A96ECB7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114  ( 78 + 36)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B846A-1669-B684-3A5E-25404DFAD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45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34D5D-B451-FECB-4B71-BB3E01EFB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EA5650-7BF1-D8FD-5C17-FDC8C0035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E72B3D-5DD5-4941-EC98-8C27D7B1D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114  ( 78 + 36)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63444-DAF4-98BA-02AF-DD6A09E1F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84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23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750" y="1699449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835" y="3428678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040568D-617C-47C1-938D-FE87C9C326F7}" type="datetime1">
              <a:rPr lang="en-US" altLang="en-US" smtClean="0"/>
              <a:t>3/20/2025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Water and Sanitation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6B918B3-A72F-4224-BF19-239A55C7F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2"/>
          <a:stretch/>
        </p:blipFill>
        <p:spPr>
          <a:xfrm>
            <a:off x="4267200" y="90601"/>
            <a:ext cx="1701195" cy="11170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A333DB-826C-4270-85F9-15E54AC10E31}"/>
              </a:ext>
            </a:extLst>
          </p:cNvPr>
          <p:cNvCxnSpPr/>
          <p:nvPr userDrawn="1"/>
        </p:nvCxnSpPr>
        <p:spPr>
          <a:xfrm>
            <a:off x="2789033" y="1371600"/>
            <a:ext cx="5135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56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4800" y="6177754"/>
            <a:ext cx="1972483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42E25C-731D-488C-BDEC-3FB42ECE666D}" type="datetime1">
              <a:rPr lang="en-US" altLang="en-US" smtClean="0"/>
              <a:t>3/20/2025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64136" y="6186321"/>
            <a:ext cx="4528202" cy="365124"/>
          </a:xfrm>
        </p:spPr>
        <p:txBody>
          <a:bodyPr/>
          <a:lstStyle/>
          <a:p>
            <a:r>
              <a:rPr lang="en-US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and Sanitation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6600" y="6177755"/>
            <a:ext cx="781937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/>
              <a:t>Slide </a:t>
            </a:r>
            <a:fld id="{C85F3218-2598-46BA-A055-48BD03872C6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359760" y="6103605"/>
            <a:ext cx="10451239" cy="530557"/>
            <a:chOff x="1600200" y="5943600"/>
            <a:chExt cx="7158367" cy="5305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600200" y="5946443"/>
              <a:ext cx="7142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637315" y="5943600"/>
              <a:ext cx="4121252" cy="530557"/>
              <a:chOff x="4489348" y="4419600"/>
              <a:chExt cx="4121252" cy="530557"/>
            </a:xfrm>
          </p:grpSpPr>
          <p:sp>
            <p:nvSpPr>
              <p:cNvPr id="11" name="Right Triangle 10"/>
              <p:cNvSpPr/>
              <p:nvPr/>
            </p:nvSpPr>
            <p:spPr>
              <a:xfrm flipH="1" flipV="1">
                <a:off x="4489348" y="4419600"/>
                <a:ext cx="4121252" cy="530557"/>
              </a:xfrm>
              <a:prstGeom prst="rtTriangle">
                <a:avLst/>
              </a:prstGeom>
              <a:solidFill>
                <a:schemeClr val="accent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 flipH="1" flipV="1">
                <a:off x="5562600" y="4419600"/>
                <a:ext cx="3048000" cy="2286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2213D47-B94D-4467-8841-209077972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8"/>
          <a:stretch/>
        </p:blipFill>
        <p:spPr>
          <a:xfrm>
            <a:off x="1848649" y="6177279"/>
            <a:ext cx="832339" cy="54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7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20889"/>
            <a:ext cx="8596668" cy="712712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072" y="3384499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237256"/>
            <a:ext cx="1973169" cy="365125"/>
          </a:xfrm>
        </p:spPr>
        <p:txBody>
          <a:bodyPr/>
          <a:lstStyle>
            <a:lvl1pPr algn="ctr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AAA5BCE-20CB-466B-9680-5390F85EED15}" type="datetime1">
              <a:rPr lang="en-US" altLang="en-US" smtClean="0"/>
              <a:t>3/20/2025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37256"/>
            <a:ext cx="6297612" cy="365125"/>
          </a:xfrm>
        </p:spPr>
        <p:txBody>
          <a:bodyPr/>
          <a:lstStyle/>
          <a:p>
            <a:r>
              <a:rPr lang="en-US" altLang="en-US"/>
              <a:t>Water and Sanitation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0557" y="6237256"/>
            <a:ext cx="10668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altLang="en-US"/>
              <a:t>Slide </a:t>
            </a:r>
            <a:fld id="{41281016-F3AE-4EDF-BEF5-9164972D809E}" type="slidenum">
              <a:rPr lang="en-US" altLang="en-US" smtClean="0"/>
              <a:pPr algn="ctr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01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634" y="146056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04" y="2933035"/>
            <a:ext cx="8596668" cy="301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7464" y="6053811"/>
            <a:ext cx="1973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7F89-BFAD-4ADC-BD00-DBBD8004C8E7}" type="datetime1">
              <a:rPr lang="en-US" altLang="en-US" smtClean="0"/>
              <a:t>3/20/2025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002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/>
              <a:t>Water and Sanitation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01811" y="60097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altLang="en-US"/>
              <a:t>Slide </a:t>
            </a:r>
            <a:fld id="{C85F3218-2598-46BA-A055-48BD03872C6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D2A672E-4E55-48F0-B06A-2708E00F4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7"/>
          <a:stretch/>
        </p:blipFill>
        <p:spPr>
          <a:xfrm>
            <a:off x="3814790" y="150717"/>
            <a:ext cx="1590051" cy="10065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91B343-E3D6-40FF-A576-004BEDA048C2}"/>
              </a:ext>
            </a:extLst>
          </p:cNvPr>
          <p:cNvCxnSpPr/>
          <p:nvPr userDrawn="1"/>
        </p:nvCxnSpPr>
        <p:spPr>
          <a:xfrm>
            <a:off x="2514600" y="1308899"/>
            <a:ext cx="419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5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7" r:id="rId2"/>
    <p:sldLayoutId id="2147483854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385888"/>
            <a:ext cx="7766936" cy="2569424"/>
          </a:xfrm>
        </p:spPr>
        <p:txBody>
          <a:bodyPr anchor="ctr" anchorCtr="0"/>
          <a:lstStyle/>
          <a:p>
            <a:pPr algn="l"/>
            <a:r>
              <a:rPr lang="en-US" dirty="0"/>
              <a:t>Roads &amp; Transportation</a:t>
            </a:r>
            <a:br>
              <a:rPr lang="en-US" dirty="0"/>
            </a:br>
            <a:r>
              <a:rPr lang="en-US" dirty="0"/>
              <a:t>Santa Rosa Valley MAC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38877"/>
            <a:ext cx="7766936" cy="1096899"/>
          </a:xfrm>
        </p:spPr>
        <p:txBody>
          <a:bodyPr/>
          <a:lstStyle/>
          <a:p>
            <a:pPr algn="l"/>
            <a:r>
              <a:rPr lang="en-US" dirty="0"/>
              <a:t>March 20,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4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086E-B769-6A8B-7533-2339AD9D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209974"/>
            <a:ext cx="10101780" cy="704426"/>
          </a:xfrm>
        </p:spPr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Systemic Signal Improvement Project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6F1B1-6887-4C0E-9431-F43439E7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43273" y="6282901"/>
            <a:ext cx="1972483" cy="365125"/>
          </a:xfrm>
        </p:spPr>
        <p:txBody>
          <a:bodyPr/>
          <a:lstStyle/>
          <a:p>
            <a:r>
              <a:rPr lang="en-US" altLang="en-US" dirty="0"/>
              <a:t>March 20, 2025</a:t>
            </a:r>
          </a:p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2BEEA-D5AE-8EB2-332A-6ABACD9B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Roads &amp; Transportation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B3037-5FB9-28CF-1F0E-E8248514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85F3218-2598-46BA-A055-48BD03872C67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921D8-B659-2DF7-5453-C65159061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8" y="914400"/>
            <a:ext cx="2464095" cy="1851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3FF5EF-8A69-8383-55D1-98186F9EC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352" y="914718"/>
            <a:ext cx="3781156" cy="1672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97E0B5-CB5F-B5F6-1E90-4E316390C63D}"/>
              </a:ext>
            </a:extLst>
          </p:cNvPr>
          <p:cNvSpPr txBox="1"/>
          <p:nvPr/>
        </p:nvSpPr>
        <p:spPr>
          <a:xfrm>
            <a:off x="699411" y="2903941"/>
            <a:ext cx="28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405261"/>
                </a:solidFill>
                <a:effectLst/>
                <a:latin typeface="GT America"/>
              </a:rPr>
              <a:t>Traffic Management Center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258CC-AA54-B9A3-C4ED-905D377CC01F}"/>
              </a:ext>
            </a:extLst>
          </p:cNvPr>
          <p:cNvSpPr txBox="1"/>
          <p:nvPr/>
        </p:nvSpPr>
        <p:spPr>
          <a:xfrm>
            <a:off x="4284586" y="2750502"/>
            <a:ext cx="3062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solidFill>
                  <a:srgbClr val="405261"/>
                </a:solidFill>
                <a:effectLst/>
                <a:latin typeface="GT America"/>
              </a:rPr>
              <a:t>Add retroreflective backplates</a:t>
            </a:r>
          </a:p>
          <a:p>
            <a:pPr algn="ctr"/>
            <a:r>
              <a:rPr lang="en-US" b="0" i="1" dirty="0">
                <a:solidFill>
                  <a:srgbClr val="405261"/>
                </a:solidFill>
                <a:effectLst/>
                <a:latin typeface="GT America"/>
              </a:rPr>
              <a:t>to all signal heads</a:t>
            </a:r>
            <a:endParaRPr lang="en-US" i="1" dirty="0"/>
          </a:p>
        </p:txBody>
      </p:sp>
      <p:pic>
        <p:nvPicPr>
          <p:cNvPr id="11" name="Picture 2" descr="Mobile installs generators to run traffic signals">
            <a:extLst>
              <a:ext uri="{FF2B5EF4-FFF2-40B4-BE49-F238E27FC236}">
                <a16:creationId xmlns:a16="http://schemas.microsoft.com/office/drawing/2014/main" id="{D4049736-9309-05B6-15E4-C34E6F649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2"/>
          <a:stretch/>
        </p:blipFill>
        <p:spPr bwMode="auto">
          <a:xfrm>
            <a:off x="8259799" y="3546685"/>
            <a:ext cx="3115984" cy="16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5A38A7-11C1-8274-D84C-1EF5B4986430}"/>
              </a:ext>
            </a:extLst>
          </p:cNvPr>
          <p:cNvSpPr txBox="1"/>
          <p:nvPr/>
        </p:nvSpPr>
        <p:spPr>
          <a:xfrm>
            <a:off x="8286446" y="5305119"/>
            <a:ext cx="3062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405261"/>
                </a:solidFill>
                <a:effectLst/>
                <a:latin typeface="GT America"/>
              </a:rPr>
              <a:t>Backup power for signals</a:t>
            </a:r>
            <a:endParaRPr lang="en-US" i="1" dirty="0"/>
          </a:p>
        </p:txBody>
      </p:sp>
      <p:pic>
        <p:nvPicPr>
          <p:cNvPr id="13" name="Picture 4" descr="American Made ATC Controllers - Q-Free">
            <a:extLst>
              <a:ext uri="{FF2B5EF4-FFF2-40B4-BE49-F238E27FC236}">
                <a16:creationId xmlns:a16="http://schemas.microsoft.com/office/drawing/2014/main" id="{66650126-5CAB-2733-B457-0C6C5CB42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8" r="1907" b="22147"/>
          <a:stretch/>
        </p:blipFill>
        <p:spPr bwMode="auto">
          <a:xfrm>
            <a:off x="8451937" y="1019457"/>
            <a:ext cx="2802843" cy="12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CE88D2-162E-F466-BAFF-45FCA713BD19}"/>
              </a:ext>
            </a:extLst>
          </p:cNvPr>
          <p:cNvSpPr txBox="1"/>
          <p:nvPr/>
        </p:nvSpPr>
        <p:spPr>
          <a:xfrm>
            <a:off x="8620271" y="2753569"/>
            <a:ext cx="2276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405261"/>
                </a:solidFill>
                <a:effectLst/>
                <a:latin typeface="GT America"/>
              </a:rPr>
              <a:t>New </a:t>
            </a:r>
            <a:r>
              <a:rPr lang="en-US" i="1" dirty="0">
                <a:solidFill>
                  <a:srgbClr val="405261"/>
                </a:solidFill>
                <a:latin typeface="GT America"/>
              </a:rPr>
              <a:t>s</a:t>
            </a:r>
            <a:r>
              <a:rPr lang="en-US" b="0" i="1" dirty="0">
                <a:solidFill>
                  <a:srgbClr val="405261"/>
                </a:solidFill>
                <a:effectLst/>
                <a:latin typeface="GT America"/>
              </a:rPr>
              <a:t>ignal controllers</a:t>
            </a:r>
            <a:endParaRPr lang="en-US" i="1" dirty="0"/>
          </a:p>
        </p:txBody>
      </p:sp>
      <p:pic>
        <p:nvPicPr>
          <p:cNvPr id="15" name="Picture 14" descr="A picture containing sky, outdoor, road, way&#10;&#10;Description automatically generated">
            <a:extLst>
              <a:ext uri="{FF2B5EF4-FFF2-40B4-BE49-F238E27FC236}">
                <a16:creationId xmlns:a16="http://schemas.microsoft.com/office/drawing/2014/main" id="{4773A618-9E35-923A-A315-92ADF82E9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t="42911" r="25695" b="19131"/>
          <a:stretch/>
        </p:blipFill>
        <p:spPr>
          <a:xfrm>
            <a:off x="4355005" y="3560548"/>
            <a:ext cx="2992269" cy="1504547"/>
          </a:xfrm>
          <a:prstGeom prst="rect">
            <a:avLst/>
          </a:prstGeom>
        </p:spPr>
      </p:pic>
      <p:pic>
        <p:nvPicPr>
          <p:cNvPr id="17" name="Picture 6" descr="A journey into the Dilemma Zone with Econolite | ITS International">
            <a:extLst>
              <a:ext uri="{FF2B5EF4-FFF2-40B4-BE49-F238E27FC236}">
                <a16:creationId xmlns:a16="http://schemas.microsoft.com/office/drawing/2014/main" id="{1DBF46D0-4501-157D-459A-572AFD66C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4" b="16827"/>
          <a:stretch/>
        </p:blipFill>
        <p:spPr bwMode="auto">
          <a:xfrm>
            <a:off x="715828" y="3560548"/>
            <a:ext cx="2882376" cy="15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8817F4-CFE3-AA99-770E-4350B4B64166}"/>
              </a:ext>
            </a:extLst>
          </p:cNvPr>
          <p:cNvSpPr txBox="1"/>
          <p:nvPr/>
        </p:nvSpPr>
        <p:spPr>
          <a:xfrm>
            <a:off x="647122" y="5232935"/>
            <a:ext cx="6700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solidFill>
                  <a:srgbClr val="405261"/>
                </a:solidFill>
                <a:effectLst/>
                <a:latin typeface="GT America"/>
              </a:rPr>
              <a:t>Dilemma Zone Detection Cameras and High friction surface treatment</a:t>
            </a:r>
          </a:p>
          <a:p>
            <a:pPr algn="ctr"/>
            <a:r>
              <a:rPr lang="en-US" i="1" dirty="0">
                <a:solidFill>
                  <a:srgbClr val="405261"/>
                </a:solidFill>
                <a:latin typeface="GT America"/>
              </a:rPr>
              <a:t>At the E. Las </a:t>
            </a:r>
            <a:r>
              <a:rPr lang="en-US" i="1" dirty="0" err="1">
                <a:solidFill>
                  <a:srgbClr val="405261"/>
                </a:solidFill>
                <a:latin typeface="GT America"/>
              </a:rPr>
              <a:t>Posas</a:t>
            </a:r>
            <a:r>
              <a:rPr lang="en-US" i="1" dirty="0">
                <a:solidFill>
                  <a:srgbClr val="405261"/>
                </a:solidFill>
                <a:latin typeface="GT America"/>
              </a:rPr>
              <a:t> Road and the Moorpark Road intersections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186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2811-CB41-8B5A-2B93-8D290202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58815"/>
            <a:ext cx="11001203" cy="1320800"/>
          </a:xfrm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Systemic Signal Improvement Project Schedule</a:t>
            </a:r>
            <a:br>
              <a:rPr lang="en-US" dirty="0">
                <a:latin typeface="Tahoma"/>
                <a:ea typeface="Tahoma"/>
                <a:cs typeface="Tahoma"/>
              </a:rPr>
            </a:br>
            <a:r>
              <a:rPr lang="en-US" sz="2000" i="1" u="sng" dirty="0">
                <a:latin typeface="Tahoma"/>
                <a:ea typeface="Tahoma"/>
                <a:cs typeface="Tahoma"/>
              </a:rPr>
              <a:t>for Santa Rosa Valley</a:t>
            </a:r>
            <a:endParaRPr lang="en-US" sz="2000" i="1" u="sng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3718C-1DBB-8005-1EF5-BE19CE16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20,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36528-B5FB-33D6-2DEC-2529BCFD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latin typeface="Tahoma"/>
                <a:ea typeface="Tahoma"/>
                <a:cs typeface="Tahoma"/>
              </a:rPr>
              <a:t>Roads &amp; Transportation</a:t>
            </a:r>
            <a:endParaRPr lang="en-US" alt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E364C-2E18-1A3A-3220-460DFAD3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85F3218-2598-46BA-A055-48BD03872C6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73CBA-3BB6-45E9-BBA0-6E1AEB0991C9}"/>
              </a:ext>
            </a:extLst>
          </p:cNvPr>
          <p:cNvSpPr txBox="1"/>
          <p:nvPr/>
        </p:nvSpPr>
        <p:spPr>
          <a:xfrm>
            <a:off x="1177555" y="1532217"/>
            <a:ext cx="95825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New Controllers have been installed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Video detection cameras at Moorpark Rd and Las </a:t>
            </a:r>
            <a:r>
              <a:rPr lang="en-US" dirty="0" err="1"/>
              <a:t>Posas</a:t>
            </a:r>
            <a:r>
              <a:rPr lang="en-US" dirty="0"/>
              <a:t> Road installed this week.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Mill &amp; fill + Temporary striping at Moorpark and Las </a:t>
            </a:r>
            <a:r>
              <a:rPr lang="en-US" dirty="0" err="1"/>
              <a:t>Posas</a:t>
            </a: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High Friction Surface Treatment at Moorpark Road &amp; Santa Rosa and at Las </a:t>
            </a:r>
            <a:r>
              <a:rPr lang="en-US" dirty="0" err="1"/>
              <a:t>Posas</a:t>
            </a:r>
            <a:r>
              <a:rPr lang="en-US" dirty="0"/>
              <a:t> Road &amp; Santa Rosa, 1 day each, mid to late May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Striping restoration, 1 day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Backplates and Signal Heads, half-day at each intersection planned for early May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Anticipated project completion June 2025</a:t>
            </a:r>
          </a:p>
        </p:txBody>
      </p:sp>
    </p:spTree>
    <p:extLst>
      <p:ext uri="{BB962C8B-B14F-4D97-AF65-F5344CB8AC3E}">
        <p14:creationId xmlns:p14="http://schemas.microsoft.com/office/powerpoint/2010/main" val="16800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607C1-5309-F5B6-72D7-7163A841D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E092-F213-E0AD-580C-24C6980A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87" y="209974"/>
            <a:ext cx="11014750" cy="1320800"/>
          </a:xfrm>
        </p:spPr>
        <p:txBody>
          <a:bodyPr/>
          <a:lstStyle/>
          <a:p>
            <a:r>
              <a:rPr lang="en-US" dirty="0"/>
              <a:t>Backup Power for Public Safety Power Shutoff Events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0A23D-1157-0EF9-816F-AD396E78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20,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F8BF2-A6E5-9CF1-DB18-CB0B0ACD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Roads &amp; Transportation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931EC-699E-D328-E7AE-8E6AC901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85F3218-2598-46BA-A055-48BD03872C6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D8879-328E-FBD5-22F6-48E81916D381}"/>
              </a:ext>
            </a:extLst>
          </p:cNvPr>
          <p:cNvSpPr txBox="1"/>
          <p:nvPr/>
        </p:nvSpPr>
        <p:spPr>
          <a:xfrm>
            <a:off x="673924" y="945258"/>
            <a:ext cx="108542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Portable Gasoline Generators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Pros: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Inexpensive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Relatively quiet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Cons: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Manually deployed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Need refueling every 4 hours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Produce Emissions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High probability of theft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Pad Mounted Gas or Diesel Generators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Pros: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Generally larger fuel capacity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Less susceptible to theft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Automatically turned on with power loss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Cons: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Produce Emissions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Need refueling every 8 to 12 hours</a:t>
            </a:r>
          </a:p>
        </p:txBody>
      </p:sp>
      <p:pic>
        <p:nvPicPr>
          <p:cNvPr id="7" name="Picture 2" descr="Mobile installs generators to run traffic signals">
            <a:extLst>
              <a:ext uri="{FF2B5EF4-FFF2-40B4-BE49-F238E27FC236}">
                <a16:creationId xmlns:a16="http://schemas.microsoft.com/office/drawing/2014/main" id="{44D25ECF-45A7-3E3A-25D8-9B1AA94B6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2"/>
          <a:stretch/>
        </p:blipFill>
        <p:spPr bwMode="auto">
          <a:xfrm>
            <a:off x="7515520" y="1311413"/>
            <a:ext cx="3115984" cy="16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crete Pads - Installation Base for Standby Generators | Norwall">
            <a:extLst>
              <a:ext uri="{FF2B5EF4-FFF2-40B4-BE49-F238E27FC236}">
                <a16:creationId xmlns:a16="http://schemas.microsoft.com/office/drawing/2014/main" id="{03FD26FC-DA56-F03E-C5ED-85968D02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20" y="3558392"/>
            <a:ext cx="3115984" cy="20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0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086E-B769-6A8B-7533-2339AD9D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87" y="209974"/>
            <a:ext cx="11106528" cy="1320800"/>
          </a:xfrm>
        </p:spPr>
        <p:txBody>
          <a:bodyPr/>
          <a:lstStyle/>
          <a:p>
            <a:r>
              <a:rPr lang="en-US" dirty="0"/>
              <a:t>Backup Power for Public Safety Power Shutoff Events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6F1B1-6887-4C0E-9431-F43439E7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20,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2BEEA-D5AE-8EB2-332A-6ABACD9B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Roads &amp; Transportation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B3037-5FB9-28CF-1F0E-E8248514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85F3218-2598-46BA-A055-48BD03872C67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D8879-328E-FBD5-22F6-48E81916D381}"/>
              </a:ext>
            </a:extLst>
          </p:cNvPr>
          <p:cNvSpPr txBox="1"/>
          <p:nvPr/>
        </p:nvSpPr>
        <p:spPr>
          <a:xfrm>
            <a:off x="560920" y="1335427"/>
            <a:ext cx="6511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Solar Power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Pros: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No emissions or noise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Cons: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Power generation dependent on fair weather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Solar array can be large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Super Capacitor (like a battery)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Pros: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About 10 hour run time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Cons: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Not effective for extended PSPS events</a:t>
            </a:r>
          </a:p>
        </p:txBody>
      </p:sp>
      <p:pic>
        <p:nvPicPr>
          <p:cNvPr id="2050" name="Picture 2" descr="Railroad Crossing Signals BackUp Solar">
            <a:extLst>
              <a:ext uri="{FF2B5EF4-FFF2-40B4-BE49-F238E27FC236}">
                <a16:creationId xmlns:a16="http://schemas.microsoft.com/office/drawing/2014/main" id="{67286F20-8E35-B238-B6C6-78D23AE5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38" y="1335428"/>
            <a:ext cx="2533818" cy="19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F9A14E-58FB-4BA5-549E-BE9F23EC2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048" y="3472766"/>
            <a:ext cx="3334778" cy="19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3B863-9DDB-0D1E-E1AB-5EA068A68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CD1A-0AC3-B7B5-8F5E-1A5BF9C4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87" y="209974"/>
            <a:ext cx="11106528" cy="1320800"/>
          </a:xfrm>
        </p:spPr>
        <p:txBody>
          <a:bodyPr/>
          <a:lstStyle/>
          <a:p>
            <a:r>
              <a:rPr lang="en-US" dirty="0"/>
              <a:t>Backup Power for Public Safety Power Shutoff Events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F4FFF-5595-0CD9-D9A0-CB6DE669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20,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4C2DF-CF72-03C4-966C-96E46547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Roads &amp; Transportation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0F072-04C5-F14F-FB81-EBB5D72C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85F3218-2598-46BA-A055-48BD03872C67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E88EB-8BF1-0F68-CE0D-3DF3D75984AB}"/>
              </a:ext>
            </a:extLst>
          </p:cNvPr>
          <p:cNvSpPr txBox="1"/>
          <p:nvPr/>
        </p:nvSpPr>
        <p:spPr>
          <a:xfrm>
            <a:off x="560920" y="1335427"/>
            <a:ext cx="6511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Hydrogen Fuel Cell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Pros: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Can provide 5+ days of power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No noise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Clean water vapor emissions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Cons: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Hydrogen gas cylinders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B03C78-14FF-F48F-DA91-77A621307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048" y="1366349"/>
            <a:ext cx="2939019" cy="36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4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8AE5B-23FD-A422-A078-CC9F7E1D6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5652-3C80-F2E7-B39D-59B2AA2F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87" y="209974"/>
            <a:ext cx="11106528" cy="1320800"/>
          </a:xfrm>
        </p:spPr>
        <p:txBody>
          <a:bodyPr/>
          <a:lstStyle/>
          <a:p>
            <a:r>
              <a:rPr lang="en-US" dirty="0"/>
              <a:t>In Progress/Upcoming Projects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8C92E-5748-4ED9-CC6B-EB6F77D3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20,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32FC4-577F-1340-DFE8-FE733C9A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Roads &amp; Transportation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F93E2-14C8-188D-9B9C-DBD75808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85F3218-2598-46BA-A055-48BD03872C6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D3F1D-EE19-60EA-F3A6-4791A154BC68}"/>
              </a:ext>
            </a:extLst>
          </p:cNvPr>
          <p:cNvSpPr txBox="1"/>
          <p:nvPr/>
        </p:nvSpPr>
        <p:spPr>
          <a:xfrm>
            <a:off x="560920" y="1335427"/>
            <a:ext cx="10635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Adaptive Corridor Study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This study is currently being conducted by a consultant to determine if several signalized corridors are compatible with an Adaptive Corridor design, including Santa Rosa Road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Update the 2019 Traffic and Timing Study for the Santa Rosa Road / Moorpark Road intersection along with the Gap Study for the rest of the corridor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Increased delays reported on Moorpark Road approaching Santa Rosa Road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671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E062-6609-BED5-39C5-DA0DE870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311" y="2585357"/>
            <a:ext cx="2535160" cy="1320800"/>
          </a:xfrm>
        </p:spPr>
        <p:txBody>
          <a:bodyPr/>
          <a:lstStyle/>
          <a:p>
            <a:r>
              <a:rPr lang="en-US"/>
              <a:t>Questions?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374AF-59EF-E797-5563-6856A118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20,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66C3E-9B6B-5E6C-9B15-365E6C60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Roads &amp;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6498708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F038FC4F9BD4CAA89D24EE9DDDDDD" ma:contentTypeVersion="15" ma:contentTypeDescription="Create a new document." ma:contentTypeScope="" ma:versionID="1f8a7d8bc149668eb105130cd44da4c1">
  <xsd:schema xmlns:xsd="http://www.w3.org/2001/XMLSchema" xmlns:xs="http://www.w3.org/2001/XMLSchema" xmlns:p="http://schemas.microsoft.com/office/2006/metadata/properties" xmlns:ns2="7b2bce31-7c23-49b0-be02-1dc0003c6ea8" xmlns:ns3="6918616d-e306-4632-be3f-e10f1de9fdf6" targetNamespace="http://schemas.microsoft.com/office/2006/metadata/properties" ma:root="true" ma:fieldsID="c40fa0247c19e4d35148d960dd847103" ns2:_="" ns3:_="">
    <xsd:import namespace="7b2bce31-7c23-49b0-be02-1dc0003c6ea8"/>
    <xsd:import namespace="6918616d-e306-4632-be3f-e10f1de9fd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bce31-7c23-49b0-be02-1dc0003c6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99d13fc-c809-493d-abca-e31c9aa207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8616d-e306-4632-be3f-e10f1de9fd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1fad62b-dd60-4bf7-beca-3e8e9596df29}" ma:internalName="TaxCatchAll" ma:showField="CatchAllData" ma:web="6918616d-e306-4632-be3f-e10f1de9fd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18616d-e306-4632-be3f-e10f1de9fdf6" xsi:nil="true"/>
    <SharedWithUsers xmlns="6918616d-e306-4632-be3f-e10f1de9fdf6">
      <UserInfo>
        <DisplayName>Balan, Anitha</DisplayName>
        <AccountId>79</AccountId>
        <AccountType/>
      </UserInfo>
    </SharedWithUsers>
    <lcf76f155ced4ddcb4097134ff3c332f xmlns="7b2bce31-7c23-49b0-be02-1dc0003c6e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F8A4F4-E289-4DF3-A28A-8B3457E46A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5C1672-7ACB-4B93-8BBC-4DC1B4251902}"/>
</file>

<file path=customXml/itemProps3.xml><?xml version="1.0" encoding="utf-8"?>
<ds:datastoreItem xmlns:ds="http://schemas.openxmlformats.org/officeDocument/2006/customXml" ds:itemID="{AACB3E5B-3ABC-405F-9CC0-8234852D85B6}">
  <ds:schemaRefs>
    <ds:schemaRef ds:uri="http://purl.org/dc/elements/1.1/"/>
    <ds:schemaRef ds:uri="http://schemas.microsoft.com/office/2006/metadata/properties"/>
    <ds:schemaRef ds:uri="fc3efcf1-47fe-4627-b303-3dfa7fb1c780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de4337f-9ca8-4b3a-8b5a-8cf67d3dc8d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3717</TotalTime>
  <Words>462</Words>
  <Application>Microsoft Office PowerPoint</Application>
  <PresentationFormat>Widescreen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GT America</vt:lpstr>
      <vt:lpstr>Tahoma</vt:lpstr>
      <vt:lpstr>Times New Roman</vt:lpstr>
      <vt:lpstr>Wingdings</vt:lpstr>
      <vt:lpstr>Wingdings 3</vt:lpstr>
      <vt:lpstr>Facet</vt:lpstr>
      <vt:lpstr>Roads &amp; Transportation Santa Rosa Valley MAC Meeting</vt:lpstr>
      <vt:lpstr>Systemic Signal Improvement Project</vt:lpstr>
      <vt:lpstr>Systemic Signal Improvement Project Schedule for Santa Rosa Valley</vt:lpstr>
      <vt:lpstr>Backup Power for Public Safety Power Shutoff Events</vt:lpstr>
      <vt:lpstr>Backup Power for Public Safety Power Shutoff Events</vt:lpstr>
      <vt:lpstr>Backup Power for Public Safety Power Shutoff Events</vt:lpstr>
      <vt:lpstr>In Progress/Upcoming Projects</vt:lpstr>
      <vt:lpstr>Questions? </vt:lpstr>
    </vt:vector>
  </TitlesOfParts>
  <Company>County of Ventura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Burks, Adrienne</dc:creator>
  <cp:lastModifiedBy>Rodriguez, Israel</cp:lastModifiedBy>
  <cp:revision>83</cp:revision>
  <cp:lastPrinted>2025-01-27T23:00:16Z</cp:lastPrinted>
  <dcterms:created xsi:type="dcterms:W3CDTF">2016-09-07T18:25:03Z</dcterms:created>
  <dcterms:modified xsi:type="dcterms:W3CDTF">2025-03-20T22:17:05Z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0x010100186F038FC4F9BD4CAA89D24EE9DDDDDD</vt:lpwstr>
  </property>
  <property fmtid="{D5CDD505-2E9C-101B-9397-08002B2CF9AE}" pid="3" name="MediaServiceImageTags">
    <vt:lpwstr/>
  </property>
</Properties>
</file>