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1" r:id="rId4"/>
  </p:sldMasterIdLst>
  <p:notesMasterIdLst>
    <p:notesMasterId r:id="rId21"/>
  </p:notesMasterIdLst>
  <p:handoutMasterIdLst>
    <p:handoutMasterId r:id="rId22"/>
  </p:handoutMasterIdLst>
  <p:sldIdLst>
    <p:sldId id="262" r:id="rId5"/>
    <p:sldId id="334" r:id="rId6"/>
    <p:sldId id="328" r:id="rId7"/>
    <p:sldId id="358" r:id="rId8"/>
    <p:sldId id="292" r:id="rId9"/>
    <p:sldId id="359" r:id="rId10"/>
    <p:sldId id="360" r:id="rId11"/>
    <p:sldId id="370" r:id="rId12"/>
    <p:sldId id="361" r:id="rId13"/>
    <p:sldId id="362" r:id="rId14"/>
    <p:sldId id="369" r:id="rId15"/>
    <p:sldId id="368" r:id="rId16"/>
    <p:sldId id="363" r:id="rId17"/>
    <p:sldId id="366" r:id="rId18"/>
    <p:sldId id="367" r:id="rId19"/>
    <p:sldId id="306" r:id="rId20"/>
  </p:sldIdLst>
  <p:sldSz cx="12192000" cy="6858000"/>
  <p:notesSz cx="6950075" cy="92360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BD423-01EA-1F7D-4286-73BCD510DC84}" name="Pope, Joseph" initials="PJ" userId="S::Joseph.Pope@ventura.org::d1fcf061-1c9c-4d50-a533-23e71d50ba4c" providerId="AD"/>
  <p188:author id="{B58EDDEB-EE57-D648-4136-C71AA473E9E4}" name="Meckstroth, Scott" initials="MS" userId="S::scott.meckstroth@ventura.org::1be74939-06bd-4d99-ab8e-3b469b4a6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FF99"/>
    <a:srgbClr val="FF00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dt" sz="quarter" idx="1"/>
          </p:nvPr>
        </p:nvSpPr>
        <p:spPr bwMode="auto">
          <a:xfrm>
            <a:off x="3938376"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492" tIns="46246" rIns="92492" bIns="46246" numCol="1" anchor="t" anchorCtr="0" compatLnSpc="1">
            <a:prstTxWarp prst="textNoShape">
              <a:avLst/>
            </a:prstTxWarp>
          </a:bodyPr>
          <a:lstStyle>
            <a:lvl1pPr algn="r" eaLnBrk="0" hangingPunct="0">
              <a:spcBef>
                <a:spcPct val="20000"/>
              </a:spcBef>
              <a:defRPr sz="1200">
                <a:latin typeface="Tahoma" panose="020B0604030504040204" pitchFamily="34" charset="0"/>
              </a:defRPr>
            </a:lvl1pPr>
          </a:lstStyle>
          <a:p>
            <a:endParaRPr lang="en-US" altLang="en-US"/>
          </a:p>
        </p:txBody>
      </p:sp>
      <p:sp>
        <p:nvSpPr>
          <p:cNvPr id="372741" name="Rectangle 5"/>
          <p:cNvSpPr>
            <a:spLocks noGrp="1" noChangeArrowheads="1"/>
          </p:cNvSpPr>
          <p:nvPr>
            <p:ph type="sldNum" sz="quarter" idx="3"/>
          </p:nvPr>
        </p:nvSpPr>
        <p:spPr bwMode="auto">
          <a:xfrm>
            <a:off x="3938376"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492" tIns="46246" rIns="92492" bIns="46246" numCol="1" anchor="b" anchorCtr="0" compatLnSpc="1">
            <a:prstTxWarp prst="textNoShape">
              <a:avLst/>
            </a:prstTxWarp>
          </a:bodyPr>
          <a:lstStyle>
            <a:lvl1pPr algn="r" eaLnBrk="0" hangingPunct="0">
              <a:spcBef>
                <a:spcPct val="20000"/>
              </a:spcBef>
              <a:defRPr sz="1200">
                <a:latin typeface="Tahoma" panose="020B0604030504040204" pitchFamily="34" charset="0"/>
              </a:defRPr>
            </a:lvl1pPr>
          </a:lstStyle>
          <a:p>
            <a:fld id="{A91810E8-0877-441F-85BC-79A9186BF618}" type="slidenum">
              <a:rPr lang="en-US" altLang="en-US"/>
              <a:pPr/>
              <a:t>‹#›</a:t>
            </a:fld>
            <a:endParaRPr lang="en-US" altLang="en-US"/>
          </a:p>
        </p:txBody>
      </p:sp>
    </p:spTree>
    <p:extLst>
      <p:ext uri="{BB962C8B-B14F-4D97-AF65-F5344CB8AC3E}">
        <p14:creationId xmlns:p14="http://schemas.microsoft.com/office/powerpoint/2010/main" val="156669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5" name="Rectangle 9"/>
          <p:cNvSpPr>
            <a:spLocks noGrp="1" noRot="1" noChangeAspect="1" noChangeArrowheads="1"/>
          </p:cNvSpPr>
          <p:nvPr>
            <p:ph type="sldImg" idx="2"/>
          </p:nvPr>
        </p:nvSpPr>
        <p:spPr bwMode="auto">
          <a:xfrm>
            <a:off x="396875" y="692150"/>
            <a:ext cx="6156325" cy="3463925"/>
          </a:xfrm>
          <a:prstGeom prst="rect">
            <a:avLst/>
          </a:prstGeom>
          <a:noFill/>
          <a:ln w="9525">
            <a:solidFill>
              <a:srgbClr val="000000"/>
            </a:solidFill>
            <a:miter lim="800000"/>
            <a:headEnd/>
            <a:tailEnd/>
          </a:ln>
        </p:spPr>
      </p:sp>
      <p:sp>
        <p:nvSpPr>
          <p:cNvPr id="362506" name="Rectangle 10"/>
          <p:cNvSpPr>
            <a:spLocks noGrp="1" noChangeArrowheads="1"/>
          </p:cNvSpPr>
          <p:nvPr>
            <p:ph type="body" sz="quarter" idx="3"/>
          </p:nvPr>
        </p:nvSpPr>
        <p:spPr bwMode="auto">
          <a:xfrm>
            <a:off x="926677" y="4387136"/>
            <a:ext cx="5096722" cy="415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492" tIns="46246" rIns="92492" bIns="46246" numCol="1" anchor="t" anchorCtr="0" compatLnSpc="1">
            <a:prstTxWarp prst="textNoShape">
              <a:avLst/>
            </a:prstTxWarp>
          </a:bodyPr>
          <a:lstStyle/>
          <a:p>
            <a:pPr lvl="0"/>
            <a:r>
              <a:rPr lang="en-US" altLang="en-US"/>
              <a:t>NOTES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2507" name="Rectangle 11"/>
          <p:cNvSpPr>
            <a:spLocks noGrp="1" noChangeArrowheads="1"/>
          </p:cNvSpPr>
          <p:nvPr>
            <p:ph type="dt" idx="1"/>
          </p:nvPr>
        </p:nvSpPr>
        <p:spPr bwMode="auto">
          <a:xfrm>
            <a:off x="3938376" y="0"/>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492" tIns="46246" rIns="92492" bIns="46246" numCol="1" anchor="t" anchorCtr="0" compatLnSpc="1">
            <a:prstTxWarp prst="textNoShape">
              <a:avLst/>
            </a:prstTxWarp>
          </a:bodyPr>
          <a:lstStyle>
            <a:lvl1pPr algn="r" eaLnBrk="0" hangingPunct="0">
              <a:spcBef>
                <a:spcPct val="20000"/>
              </a:spcBef>
              <a:buFontTx/>
              <a:buChar char="•"/>
              <a:defRPr sz="1200">
                <a:latin typeface="Tahoma" panose="020B0604030504040204" pitchFamily="34" charset="0"/>
              </a:defRPr>
            </a:lvl1pPr>
          </a:lstStyle>
          <a:p>
            <a:endParaRPr lang="en-US" altLang="en-US"/>
          </a:p>
        </p:txBody>
      </p:sp>
      <p:sp>
        <p:nvSpPr>
          <p:cNvPr id="362509" name="Rectangle 13"/>
          <p:cNvSpPr>
            <a:spLocks noGrp="1" noChangeArrowheads="1"/>
          </p:cNvSpPr>
          <p:nvPr>
            <p:ph type="sldNum" sz="quarter" idx="5"/>
          </p:nvPr>
        </p:nvSpPr>
        <p:spPr bwMode="auto">
          <a:xfrm>
            <a:off x="3938376" y="8774271"/>
            <a:ext cx="3011699" cy="46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492" tIns="46246" rIns="92492" bIns="46246" numCol="1" anchor="b" anchorCtr="0" compatLnSpc="1">
            <a:prstTxWarp prst="textNoShape">
              <a:avLst/>
            </a:prstTxWarp>
          </a:bodyPr>
          <a:lstStyle>
            <a:lvl1pPr algn="r" eaLnBrk="0" hangingPunct="0">
              <a:spcBef>
                <a:spcPct val="20000"/>
              </a:spcBef>
              <a:buFontTx/>
              <a:buChar char="•"/>
              <a:defRPr sz="1200">
                <a:latin typeface="Tahoma" panose="020B0604030504040204" pitchFamily="34" charset="0"/>
              </a:defRPr>
            </a:lvl1pPr>
          </a:lstStyle>
          <a:p>
            <a:fld id="{C3FCFF5A-FE3E-4231-A3C1-D275792CD2D1}" type="slidenum">
              <a:rPr lang="en-US" altLang="en-US"/>
              <a:pPr/>
              <a:t>‹#›</a:t>
            </a:fld>
            <a:endParaRPr lang="en-US" altLang="en-US"/>
          </a:p>
        </p:txBody>
      </p:sp>
    </p:spTree>
    <p:extLst>
      <p:ext uri="{BB962C8B-B14F-4D97-AF65-F5344CB8AC3E}">
        <p14:creationId xmlns:p14="http://schemas.microsoft.com/office/powerpoint/2010/main" val="3929515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notes for this slide</a:t>
            </a:r>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1</a:t>
            </a:fld>
            <a:endParaRPr lang="en-US" altLang="en-US" dirty="0"/>
          </a:p>
        </p:txBody>
      </p:sp>
    </p:spTree>
    <p:extLst>
      <p:ext uri="{BB962C8B-B14F-4D97-AF65-F5344CB8AC3E}">
        <p14:creationId xmlns:p14="http://schemas.microsoft.com/office/powerpoint/2010/main" val="337870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Oak Park Green Streets Urban Retrofit project</a:t>
            </a:r>
          </a:p>
          <a:p>
            <a:r>
              <a:rPr lang="en-US" dirty="0"/>
              <a:t>The Oak Park Green Streets Urban Retrofit project is located in the unincorporated community of Oak Park in the County of Ventura, California, and within the Malibu Creek Watershed. This urban retrofit project includes 20 subsurface filtration systems, proprietary modular wetlands® installed within the County’s right-of-way to treat nuisance flows from residential areas. Phase I of the project, including installation of 10 modular wetlands®, was completed in November 2017, and Phase II, including installation of an additional 10 units, was completed in February 2021. The total project will treat an estimated 35 acre-feet of dry weather runoff per year from a combined tributary drainage area of approximately 114 acres.</a:t>
            </a:r>
          </a:p>
          <a:p>
            <a:endParaRPr lang="en-US" dirty="0"/>
          </a:p>
          <a:p>
            <a:r>
              <a:rPr lang="en-US" dirty="0"/>
              <a:t>What is a Modular Wetland®?</a:t>
            </a:r>
          </a:p>
          <a:p>
            <a:r>
              <a:rPr lang="en-US" dirty="0"/>
              <a:t>A Modular Wetland® is a pollutant removal system for solids, bacteria, oil/grease, nitrate, copper, zinc, and other common urban pollutants. The horizontal flowing biofilter efficiently utilizes a combination of physical, chemical, and biological filtration processes to capture and treat nuisance flows.</a:t>
            </a:r>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14</a:t>
            </a:fld>
            <a:endParaRPr lang="en-US" altLang="en-US"/>
          </a:p>
        </p:txBody>
      </p:sp>
    </p:spTree>
    <p:extLst>
      <p:ext uri="{BB962C8B-B14F-4D97-AF65-F5344CB8AC3E}">
        <p14:creationId xmlns:p14="http://schemas.microsoft.com/office/powerpoint/2010/main" val="466414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16</a:t>
            </a:fld>
            <a:endParaRPr lang="en-US" altLang="en-US"/>
          </a:p>
        </p:txBody>
      </p:sp>
    </p:spTree>
    <p:extLst>
      <p:ext uri="{BB962C8B-B14F-4D97-AF65-F5344CB8AC3E}">
        <p14:creationId xmlns:p14="http://schemas.microsoft.com/office/powerpoint/2010/main" val="267723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2</a:t>
            </a:fld>
            <a:endParaRPr lang="en-US" altLang="en-US"/>
          </a:p>
        </p:txBody>
      </p:sp>
    </p:spTree>
    <p:extLst>
      <p:ext uri="{BB962C8B-B14F-4D97-AF65-F5344CB8AC3E}">
        <p14:creationId xmlns:p14="http://schemas.microsoft.com/office/powerpoint/2010/main" val="230219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3</a:t>
            </a:fld>
            <a:endParaRPr lang="en-US" altLang="en-US"/>
          </a:p>
        </p:txBody>
      </p:sp>
    </p:spTree>
    <p:extLst>
      <p:ext uri="{BB962C8B-B14F-4D97-AF65-F5344CB8AC3E}">
        <p14:creationId xmlns:p14="http://schemas.microsoft.com/office/powerpoint/2010/main" val="267381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4767-FA26-56BB-3550-2E687868B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04DD3-61A8-1E98-9181-C4C6BB974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D5F3A-A70C-66D0-1BFC-34D4F2378C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D6665D-DC9E-9B24-FAEB-8C65A18F8302}"/>
              </a:ext>
            </a:extLst>
          </p:cNvPr>
          <p:cNvSpPr>
            <a:spLocks noGrp="1"/>
          </p:cNvSpPr>
          <p:nvPr>
            <p:ph type="sldNum" sz="quarter" idx="5"/>
          </p:nvPr>
        </p:nvSpPr>
        <p:spPr/>
        <p:txBody>
          <a:bodyPr/>
          <a:lstStyle/>
          <a:p>
            <a:fld id="{C3FCFF5A-FE3E-4231-A3C1-D275792CD2D1}" type="slidenum">
              <a:rPr lang="en-US" altLang="en-US" smtClean="0"/>
              <a:pPr/>
              <a:t>4</a:t>
            </a:fld>
            <a:endParaRPr lang="en-US" altLang="en-US"/>
          </a:p>
        </p:txBody>
      </p:sp>
    </p:spTree>
    <p:extLst>
      <p:ext uri="{BB962C8B-B14F-4D97-AF65-F5344CB8AC3E}">
        <p14:creationId xmlns:p14="http://schemas.microsoft.com/office/powerpoint/2010/main" val="163821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114  ( 78 + 36)</a:t>
            </a:r>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5</a:t>
            </a:fld>
            <a:endParaRPr lang="en-US" altLang="en-US"/>
          </a:p>
        </p:txBody>
      </p:sp>
    </p:spTree>
    <p:extLst>
      <p:ext uri="{BB962C8B-B14F-4D97-AF65-F5344CB8AC3E}">
        <p14:creationId xmlns:p14="http://schemas.microsoft.com/office/powerpoint/2010/main" val="304920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728F-E235-DBF1-E5FD-DB5D983CD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3B607-F154-BDE1-7E5A-3B7A1CDD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89426-502F-A793-18A5-61A96ECB735A}"/>
              </a:ext>
            </a:extLst>
          </p:cNvPr>
          <p:cNvSpPr>
            <a:spLocks noGrp="1"/>
          </p:cNvSpPr>
          <p:nvPr>
            <p:ph type="body" idx="1"/>
          </p:nvPr>
        </p:nvSpPr>
        <p:spPr/>
        <p:txBody>
          <a:bodyPr/>
          <a:lstStyle/>
          <a:p>
            <a:r>
              <a:rPr lang="en-US" dirty="0"/>
              <a:t>Total 114  ( 78 + 36)</a:t>
            </a:r>
          </a:p>
        </p:txBody>
      </p:sp>
      <p:sp>
        <p:nvSpPr>
          <p:cNvPr id="4" name="Slide Number Placeholder 3">
            <a:extLst>
              <a:ext uri="{FF2B5EF4-FFF2-40B4-BE49-F238E27FC236}">
                <a16:creationId xmlns:a16="http://schemas.microsoft.com/office/drawing/2014/main" id="{41CB846A-1669-B684-3A5E-25404DFADCF8}"/>
              </a:ext>
            </a:extLst>
          </p:cNvPr>
          <p:cNvSpPr>
            <a:spLocks noGrp="1"/>
          </p:cNvSpPr>
          <p:nvPr>
            <p:ph type="sldNum" sz="quarter" idx="5"/>
          </p:nvPr>
        </p:nvSpPr>
        <p:spPr/>
        <p:txBody>
          <a:bodyPr/>
          <a:lstStyle/>
          <a:p>
            <a:fld id="{C3FCFF5A-FE3E-4231-A3C1-D275792CD2D1}" type="slidenum">
              <a:rPr lang="en-US" altLang="en-US" smtClean="0"/>
              <a:pPr/>
              <a:t>6</a:t>
            </a:fld>
            <a:endParaRPr lang="en-US" altLang="en-US"/>
          </a:p>
        </p:txBody>
      </p:sp>
    </p:spTree>
    <p:extLst>
      <p:ext uri="{BB962C8B-B14F-4D97-AF65-F5344CB8AC3E}">
        <p14:creationId xmlns:p14="http://schemas.microsoft.com/office/powerpoint/2010/main" val="166845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4D5D-B451-FECB-4B71-BB3E01EFB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A5650-7BF1-D8FD-5C17-FDC8C0035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72B3D-5DD5-4941-EC98-8C27D7B1D95B}"/>
              </a:ext>
            </a:extLst>
          </p:cNvPr>
          <p:cNvSpPr>
            <a:spLocks noGrp="1"/>
          </p:cNvSpPr>
          <p:nvPr>
            <p:ph type="body" idx="1"/>
          </p:nvPr>
        </p:nvSpPr>
        <p:spPr/>
        <p:txBody>
          <a:bodyPr/>
          <a:lstStyle/>
          <a:p>
            <a:r>
              <a:rPr lang="en-US" dirty="0"/>
              <a:t>Total 114  ( 78 + 36)</a:t>
            </a:r>
          </a:p>
        </p:txBody>
      </p:sp>
      <p:sp>
        <p:nvSpPr>
          <p:cNvPr id="4" name="Slide Number Placeholder 3">
            <a:extLst>
              <a:ext uri="{FF2B5EF4-FFF2-40B4-BE49-F238E27FC236}">
                <a16:creationId xmlns:a16="http://schemas.microsoft.com/office/drawing/2014/main" id="{6E163444-DAF4-98BA-02AF-DD6A09E1F847}"/>
              </a:ext>
            </a:extLst>
          </p:cNvPr>
          <p:cNvSpPr>
            <a:spLocks noGrp="1"/>
          </p:cNvSpPr>
          <p:nvPr>
            <p:ph type="sldNum" sz="quarter" idx="5"/>
          </p:nvPr>
        </p:nvSpPr>
        <p:spPr/>
        <p:txBody>
          <a:bodyPr/>
          <a:lstStyle/>
          <a:p>
            <a:fld id="{C3FCFF5A-FE3E-4231-A3C1-D275792CD2D1}" type="slidenum">
              <a:rPr lang="en-US" altLang="en-US" smtClean="0"/>
              <a:pPr/>
              <a:t>7</a:t>
            </a:fld>
            <a:endParaRPr lang="en-US" altLang="en-US"/>
          </a:p>
        </p:txBody>
      </p:sp>
    </p:spTree>
    <p:extLst>
      <p:ext uri="{BB962C8B-B14F-4D97-AF65-F5344CB8AC3E}">
        <p14:creationId xmlns:p14="http://schemas.microsoft.com/office/powerpoint/2010/main" val="381384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3C9A-BA92-AA83-8EAE-4AB989428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5A85B-3C19-E085-B7CA-CDBA35CEE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1AA51-2911-A4A1-856A-F9F54F12B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E863C-E78D-10E6-0F0E-A14F4E6F303A}"/>
              </a:ext>
            </a:extLst>
          </p:cNvPr>
          <p:cNvSpPr>
            <a:spLocks noGrp="1"/>
          </p:cNvSpPr>
          <p:nvPr>
            <p:ph type="sldNum" sz="quarter" idx="5"/>
          </p:nvPr>
        </p:nvSpPr>
        <p:spPr/>
        <p:txBody>
          <a:bodyPr/>
          <a:lstStyle/>
          <a:p>
            <a:fld id="{C3FCFF5A-FE3E-4231-A3C1-D275792CD2D1}" type="slidenum">
              <a:rPr lang="en-US" altLang="en-US" smtClean="0"/>
              <a:pPr/>
              <a:t>8</a:t>
            </a:fld>
            <a:endParaRPr lang="en-US" altLang="en-US"/>
          </a:p>
        </p:txBody>
      </p:sp>
    </p:spTree>
    <p:extLst>
      <p:ext uri="{BB962C8B-B14F-4D97-AF65-F5344CB8AC3E}">
        <p14:creationId xmlns:p14="http://schemas.microsoft.com/office/powerpoint/2010/main" val="97269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CFF5A-FE3E-4231-A3C1-D275792CD2D1}" type="slidenum">
              <a:rPr lang="en-US" altLang="en-US" smtClean="0"/>
              <a:pPr/>
              <a:t>9</a:t>
            </a:fld>
            <a:endParaRPr lang="en-US" altLang="en-US"/>
          </a:p>
        </p:txBody>
      </p:sp>
    </p:spTree>
    <p:extLst>
      <p:ext uri="{BB962C8B-B14F-4D97-AF65-F5344CB8AC3E}">
        <p14:creationId xmlns:p14="http://schemas.microsoft.com/office/powerpoint/2010/main" val="1701119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307750" y="1699449"/>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343835" y="3428678"/>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2040568D-617C-47C1-938D-FE87C9C326F7}" type="datetime1">
              <a:rPr lang="en-US" altLang="en-US" smtClean="0"/>
              <a:t>3/27/2025</a:t>
            </a:fld>
            <a:endParaRPr lang="en-US" altLang="en-US"/>
          </a:p>
        </p:txBody>
      </p:sp>
      <p:sp>
        <p:nvSpPr>
          <p:cNvPr id="5" name="Footer Placeholder 4"/>
          <p:cNvSpPr>
            <a:spLocks noGrp="1"/>
          </p:cNvSpPr>
          <p:nvPr>
            <p:ph type="ftr" sz="quarter" idx="11"/>
          </p:nvPr>
        </p:nvSpPr>
        <p:spPr/>
        <p:txBody>
          <a:bodyPr/>
          <a:lstStyle/>
          <a:p>
            <a:r>
              <a:rPr lang="en-US" altLang="en-US"/>
              <a:t>Water and Sanitation</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pic>
        <p:nvPicPr>
          <p:cNvPr id="8" name="Picture 7" descr="Logo&#10;&#10;Description automatically generated">
            <a:extLst>
              <a:ext uri="{FF2B5EF4-FFF2-40B4-BE49-F238E27FC236}">
                <a16:creationId xmlns:a16="http://schemas.microsoft.com/office/drawing/2014/main" id="{96B918B3-A72F-4224-BF19-239A55C7F2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092"/>
          <a:stretch/>
        </p:blipFill>
        <p:spPr>
          <a:xfrm>
            <a:off x="4267200" y="90601"/>
            <a:ext cx="1701195" cy="1117075"/>
          </a:xfrm>
          <a:prstGeom prst="rect">
            <a:avLst/>
          </a:prstGeom>
        </p:spPr>
      </p:pic>
      <p:cxnSp>
        <p:nvCxnSpPr>
          <p:cNvPr id="10" name="Straight Connector 9">
            <a:extLst>
              <a:ext uri="{FF2B5EF4-FFF2-40B4-BE49-F238E27FC236}">
                <a16:creationId xmlns:a16="http://schemas.microsoft.com/office/drawing/2014/main" id="{C5A333DB-826C-4270-85F9-15E54AC10E31}"/>
              </a:ext>
            </a:extLst>
          </p:cNvPr>
          <p:cNvCxnSpPr/>
          <p:nvPr userDrawn="1"/>
        </p:nvCxnSpPr>
        <p:spPr>
          <a:xfrm>
            <a:off x="2789033" y="1371600"/>
            <a:ext cx="513576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56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Body Slide">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a:xfrm>
            <a:off x="7924800" y="6177754"/>
            <a:ext cx="1972483" cy="3651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5D42E25C-731D-488C-BDEC-3FB42ECE666D}" type="datetime1">
              <a:rPr lang="en-US" altLang="en-US" smtClean="0"/>
              <a:t>3/27/2025</a:t>
            </a:fld>
            <a:endParaRPr lang="en-US" altLang="en-US"/>
          </a:p>
        </p:txBody>
      </p:sp>
      <p:sp>
        <p:nvSpPr>
          <p:cNvPr id="4" name="Footer Placeholder 3"/>
          <p:cNvSpPr>
            <a:spLocks noGrp="1"/>
          </p:cNvSpPr>
          <p:nvPr>
            <p:ph type="ftr" sz="quarter" idx="11"/>
          </p:nvPr>
        </p:nvSpPr>
        <p:spPr>
          <a:xfrm>
            <a:off x="3264136" y="6186321"/>
            <a:ext cx="4528202" cy="365124"/>
          </a:xfrm>
        </p:spPr>
        <p:txBody>
          <a:bodyPr/>
          <a:lstStyle/>
          <a:p>
            <a:r>
              <a:rPr lang="en-US" altLang="en-US">
                <a:latin typeface="Tahoma" panose="020B0604030504040204" pitchFamily="34" charset="0"/>
                <a:ea typeface="Tahoma" panose="020B0604030504040204" pitchFamily="34" charset="0"/>
                <a:cs typeface="Tahoma" panose="020B0604030504040204" pitchFamily="34" charset="0"/>
              </a:rPr>
              <a:t>Water and Sanitation</a:t>
            </a:r>
          </a:p>
        </p:txBody>
      </p:sp>
      <p:sp>
        <p:nvSpPr>
          <p:cNvPr id="5" name="Slide Number Placeholder 4"/>
          <p:cNvSpPr>
            <a:spLocks noGrp="1"/>
          </p:cNvSpPr>
          <p:nvPr>
            <p:ph type="sldNum" sz="quarter" idx="12"/>
          </p:nvPr>
        </p:nvSpPr>
        <p:spPr>
          <a:xfrm>
            <a:off x="10896600" y="6177755"/>
            <a:ext cx="781937" cy="365125"/>
          </a:xfrm>
        </p:spPr>
        <p:txBody>
          <a:bodyPr/>
          <a:lstStyle>
            <a:lvl1pPr>
              <a:defRPr b="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a:t>Slide </a:t>
            </a:r>
            <a:fld id="{C85F3218-2598-46BA-A055-48BD03872C67}" type="slidenum">
              <a:rPr lang="en-US" altLang="en-US" smtClean="0"/>
              <a:pPr/>
              <a:t>‹#›</a:t>
            </a:fld>
            <a:endParaRPr lang="en-US" altLang="en-US"/>
          </a:p>
        </p:txBody>
      </p:sp>
      <p:grpSp>
        <p:nvGrpSpPr>
          <p:cNvPr id="7" name="Group 6"/>
          <p:cNvGrpSpPr/>
          <p:nvPr/>
        </p:nvGrpSpPr>
        <p:grpSpPr>
          <a:xfrm>
            <a:off x="1359760" y="6103605"/>
            <a:ext cx="10451239" cy="530557"/>
            <a:chOff x="1600200" y="5943600"/>
            <a:chExt cx="7158367" cy="530557"/>
          </a:xfrm>
        </p:grpSpPr>
        <p:cxnSp>
          <p:nvCxnSpPr>
            <p:cNvPr id="9" name="Straight Connector 8"/>
            <p:cNvCxnSpPr/>
            <p:nvPr/>
          </p:nvCxnSpPr>
          <p:spPr>
            <a:xfrm>
              <a:off x="1600200" y="5946443"/>
              <a:ext cx="714203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637315" y="5943600"/>
              <a:ext cx="4121252" cy="530557"/>
              <a:chOff x="4489348" y="4419600"/>
              <a:chExt cx="4121252" cy="530557"/>
            </a:xfrm>
          </p:grpSpPr>
          <p:sp>
            <p:nvSpPr>
              <p:cNvPr id="11" name="Right Triangle 10"/>
              <p:cNvSpPr/>
              <p:nvPr/>
            </p:nvSpPr>
            <p:spPr>
              <a:xfrm flipH="1" flipV="1">
                <a:off x="4489348" y="4419600"/>
                <a:ext cx="4121252" cy="530557"/>
              </a:xfrm>
              <a:prstGeom prst="rtTriangl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p:cNvSpPr/>
              <p:nvPr/>
            </p:nvSpPr>
            <p:spPr>
              <a:xfrm flipH="1" flipV="1">
                <a:off x="5562600" y="4419600"/>
                <a:ext cx="3048000" cy="2286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Picture 12" descr="Logo&#10;&#10;Description automatically generated">
            <a:extLst>
              <a:ext uri="{FF2B5EF4-FFF2-40B4-BE49-F238E27FC236}">
                <a16:creationId xmlns:a16="http://schemas.microsoft.com/office/drawing/2014/main" id="{22213D47-B94D-4467-8841-209077972A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988"/>
          <a:stretch/>
        </p:blipFill>
        <p:spPr>
          <a:xfrm>
            <a:off x="1848649" y="6177279"/>
            <a:ext cx="832339" cy="545195"/>
          </a:xfrm>
          <a:prstGeom prst="rect">
            <a:avLst/>
          </a:prstGeom>
        </p:spPr>
      </p:pic>
    </p:spTree>
    <p:extLst>
      <p:ext uri="{BB962C8B-B14F-4D97-AF65-F5344CB8AC3E}">
        <p14:creationId xmlns:p14="http://schemas.microsoft.com/office/powerpoint/2010/main" val="350257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Fina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420889"/>
            <a:ext cx="8596668" cy="712712"/>
          </a:xfrm>
        </p:spPr>
        <p:txBody>
          <a:bodyPr anchor="b"/>
          <a:lstStyle>
            <a:lvl1pPr algn="l">
              <a:defRPr sz="4000" b="0" cap="none"/>
            </a:lvl1pPr>
          </a:lstStyle>
          <a:p>
            <a:r>
              <a:rPr lang="en-US"/>
              <a:t>Questions?</a:t>
            </a:r>
          </a:p>
        </p:txBody>
      </p:sp>
      <p:sp>
        <p:nvSpPr>
          <p:cNvPr id="3" name="Text Placeholder 2"/>
          <p:cNvSpPr>
            <a:spLocks noGrp="1"/>
          </p:cNvSpPr>
          <p:nvPr>
            <p:ph type="body" idx="1"/>
          </p:nvPr>
        </p:nvSpPr>
        <p:spPr>
          <a:xfrm>
            <a:off x="818072" y="3384499"/>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34200" y="6237256"/>
            <a:ext cx="1973169" cy="365125"/>
          </a:xfrm>
        </p:spPr>
        <p:txBody>
          <a:bodyPr/>
          <a:lstStyle>
            <a:lvl1pPr algn="ctr">
              <a:defRPr>
                <a:latin typeface="Tahoma" panose="020B0604030504040204" pitchFamily="34" charset="0"/>
                <a:ea typeface="Tahoma" panose="020B0604030504040204" pitchFamily="34" charset="0"/>
                <a:cs typeface="Tahoma" panose="020B0604030504040204" pitchFamily="34" charset="0"/>
              </a:defRPr>
            </a:lvl1pPr>
          </a:lstStyle>
          <a:p>
            <a:fld id="{5AAA5BCE-20CB-466B-9680-5390F85EED15}" type="datetime1">
              <a:rPr lang="en-US" altLang="en-US" smtClean="0"/>
              <a:t>3/27/2025</a:t>
            </a:fld>
            <a:endParaRPr lang="en-US" altLang="en-US"/>
          </a:p>
        </p:txBody>
      </p:sp>
      <p:sp>
        <p:nvSpPr>
          <p:cNvPr id="5" name="Footer Placeholder 4"/>
          <p:cNvSpPr>
            <a:spLocks noGrp="1"/>
          </p:cNvSpPr>
          <p:nvPr>
            <p:ph type="ftr" sz="quarter" idx="11"/>
          </p:nvPr>
        </p:nvSpPr>
        <p:spPr>
          <a:xfrm>
            <a:off x="533400" y="6237256"/>
            <a:ext cx="6297612" cy="365125"/>
          </a:xfrm>
        </p:spPr>
        <p:txBody>
          <a:bodyPr/>
          <a:lstStyle/>
          <a:p>
            <a:r>
              <a:rPr lang="en-US" altLang="en-US"/>
              <a:t>Water and Sanitation</a:t>
            </a:r>
          </a:p>
        </p:txBody>
      </p:sp>
      <p:sp>
        <p:nvSpPr>
          <p:cNvPr id="6" name="Slide Number Placeholder 5"/>
          <p:cNvSpPr>
            <a:spLocks noGrp="1"/>
          </p:cNvSpPr>
          <p:nvPr>
            <p:ph type="sldNum" sz="quarter" idx="12"/>
          </p:nvPr>
        </p:nvSpPr>
        <p:spPr>
          <a:xfrm>
            <a:off x="9010557" y="6237256"/>
            <a:ext cx="1066800" cy="365125"/>
          </a:xfrm>
        </p:spPr>
        <p:txBody>
          <a:bodyPr/>
          <a:lstStyle>
            <a:lvl1pPr>
              <a:defRPr b="1">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altLang="en-US"/>
              <a:t>Slide </a:t>
            </a:r>
            <a:fld id="{41281016-F3AE-4EDF-BEF5-9164972D809E}" type="slidenum">
              <a:rPr lang="en-US" altLang="en-US" smtClean="0"/>
              <a:pPr algn="ctr"/>
              <a:t>‹#›</a:t>
            </a:fld>
            <a:endParaRPr lang="en-US" altLang="en-US"/>
          </a:p>
        </p:txBody>
      </p:sp>
    </p:spTree>
    <p:extLst>
      <p:ext uri="{BB962C8B-B14F-4D97-AF65-F5344CB8AC3E}">
        <p14:creationId xmlns:p14="http://schemas.microsoft.com/office/powerpoint/2010/main" val="19060133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81634" y="1460567"/>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4504" y="2933035"/>
            <a:ext cx="8596668" cy="3013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017464" y="6053811"/>
            <a:ext cx="1973169" cy="365125"/>
          </a:xfrm>
          <a:prstGeom prst="rect">
            <a:avLst/>
          </a:prstGeom>
        </p:spPr>
        <p:txBody>
          <a:bodyPr vert="horz" lIns="91440" tIns="45720" rIns="91440" bIns="45720" rtlCol="0" anchor="ctr"/>
          <a:lstStyle>
            <a:lvl1pPr algn="r">
              <a:defRPr sz="900" b="1">
                <a:solidFill>
                  <a:schemeClr val="tx1">
                    <a:tint val="75000"/>
                  </a:schemeClr>
                </a:solidFill>
              </a:defRPr>
            </a:lvl1pPr>
          </a:lstStyle>
          <a:p>
            <a:fld id="{AE347F89-BFAD-4ADC-BD00-DBBD8004C8E7}" type="datetime1">
              <a:rPr lang="en-US" altLang="en-US" smtClean="0"/>
              <a:t>3/27/2025</a:t>
            </a:fld>
            <a:endParaRPr lang="en-US" altLang="en-US"/>
          </a:p>
        </p:txBody>
      </p:sp>
      <p:sp>
        <p:nvSpPr>
          <p:cNvPr id="5" name="Footer Placeholder 4"/>
          <p:cNvSpPr>
            <a:spLocks noGrp="1"/>
          </p:cNvSpPr>
          <p:nvPr>
            <p:ph type="ftr" sz="quarter" idx="3"/>
          </p:nvPr>
        </p:nvSpPr>
        <p:spPr>
          <a:xfrm>
            <a:off x="599002" y="6041362"/>
            <a:ext cx="6297612" cy="365125"/>
          </a:xfrm>
          <a:prstGeom prst="rect">
            <a:avLst/>
          </a:prstGeom>
        </p:spPr>
        <p:txBody>
          <a:bodyPr vert="horz" lIns="91440" tIns="45720" rIns="91440" bIns="45720" rtlCol="0" anchor="ctr"/>
          <a:lstStyle>
            <a:lvl1pPr algn="l">
              <a:defRPr sz="900" b="1">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a:t>Water and Sanitation</a:t>
            </a:r>
          </a:p>
        </p:txBody>
      </p:sp>
      <p:sp>
        <p:nvSpPr>
          <p:cNvPr id="6" name="Slide Number Placeholder 5"/>
          <p:cNvSpPr>
            <a:spLocks noGrp="1"/>
          </p:cNvSpPr>
          <p:nvPr>
            <p:ph type="sldNum" sz="quarter" idx="4"/>
          </p:nvPr>
        </p:nvSpPr>
        <p:spPr>
          <a:xfrm>
            <a:off x="10001811" y="6009728"/>
            <a:ext cx="683339" cy="365125"/>
          </a:xfrm>
          <a:prstGeom prst="rect">
            <a:avLst/>
          </a:prstGeom>
        </p:spPr>
        <p:txBody>
          <a:bodyPr vert="horz" lIns="91440" tIns="45720" rIns="91440" bIns="45720" rtlCol="0" anchor="ctr"/>
          <a:lstStyle>
            <a:lvl1pPr algn="r">
              <a:defRPr sz="900">
                <a:solidFill>
                  <a:schemeClr val="accent1"/>
                </a:solidFill>
              </a:defRPr>
            </a:lvl1pPr>
          </a:lstStyle>
          <a:p>
            <a:r>
              <a:rPr lang="en-US" altLang="en-US"/>
              <a:t>Slide </a:t>
            </a:r>
            <a:fld id="{C85F3218-2598-46BA-A055-48BD03872C67}" type="slidenum">
              <a:rPr lang="en-US" altLang="en-US" smtClean="0"/>
              <a:pPr/>
              <a:t>‹#›</a:t>
            </a:fld>
            <a:endParaRPr lang="en-US" altLang="en-US"/>
          </a:p>
        </p:txBody>
      </p:sp>
      <p:pic>
        <p:nvPicPr>
          <p:cNvPr id="8" name="Picture 7" descr="Logo&#10;&#10;Description automatically generated">
            <a:extLst>
              <a:ext uri="{FF2B5EF4-FFF2-40B4-BE49-F238E27FC236}">
                <a16:creationId xmlns:a16="http://schemas.microsoft.com/office/drawing/2014/main" id="{3D2A672E-4E55-48F0-B06A-2708E00F45F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6527"/>
          <a:stretch/>
        </p:blipFill>
        <p:spPr>
          <a:xfrm>
            <a:off x="3814790" y="150717"/>
            <a:ext cx="1590051" cy="1006514"/>
          </a:xfrm>
          <a:prstGeom prst="rect">
            <a:avLst/>
          </a:prstGeom>
        </p:spPr>
      </p:pic>
      <p:cxnSp>
        <p:nvCxnSpPr>
          <p:cNvPr id="10" name="Straight Connector 9">
            <a:extLst>
              <a:ext uri="{FF2B5EF4-FFF2-40B4-BE49-F238E27FC236}">
                <a16:creationId xmlns:a16="http://schemas.microsoft.com/office/drawing/2014/main" id="{0491B343-E3D6-40FF-A576-004BEDA048C2}"/>
              </a:ext>
            </a:extLst>
          </p:cNvPr>
          <p:cNvCxnSpPr/>
          <p:nvPr userDrawn="1"/>
        </p:nvCxnSpPr>
        <p:spPr>
          <a:xfrm>
            <a:off x="2514600" y="1308899"/>
            <a:ext cx="41904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756454"/>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54" r:id="rId3"/>
  </p:sldLayoutIdLst>
  <p:hf hdr="0"/>
  <p:txStyles>
    <p:titleStyle>
      <a:lvl1pPr algn="l" defTabSz="457200" rtl="0" eaLnBrk="1" latinLnBrk="0" hangingPunct="1">
        <a:spcBef>
          <a:spcPct val="0"/>
        </a:spcBef>
        <a:buNone/>
        <a:defRPr sz="3600" kern="12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inc.vcstormwater.org/oak-park-green-streets-urban-retrofi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385888"/>
            <a:ext cx="7766936" cy="2569424"/>
          </a:xfrm>
        </p:spPr>
        <p:txBody>
          <a:bodyPr anchor="ctr" anchorCtr="0"/>
          <a:lstStyle/>
          <a:p>
            <a:pPr algn="l"/>
            <a:r>
              <a:rPr lang="en-US" dirty="0"/>
              <a:t>Roads &amp; Transportation</a:t>
            </a:r>
            <a:br>
              <a:rPr lang="en-US" dirty="0"/>
            </a:br>
            <a:r>
              <a:rPr lang="en-US" dirty="0"/>
              <a:t>Oak Park MAC Meeting</a:t>
            </a:r>
          </a:p>
        </p:txBody>
      </p:sp>
      <p:sp>
        <p:nvSpPr>
          <p:cNvPr id="3" name="Subtitle 2"/>
          <p:cNvSpPr>
            <a:spLocks noGrp="1"/>
          </p:cNvSpPr>
          <p:nvPr>
            <p:ph type="subTitle" idx="1"/>
          </p:nvPr>
        </p:nvSpPr>
        <p:spPr>
          <a:xfrm>
            <a:off x="1447800" y="4038877"/>
            <a:ext cx="7766936" cy="1096899"/>
          </a:xfrm>
        </p:spPr>
        <p:txBody>
          <a:bodyPr/>
          <a:lstStyle/>
          <a:p>
            <a:pPr algn="l"/>
            <a:r>
              <a:rPr lang="en-US" dirty="0"/>
              <a:t>March 27, 2025</a:t>
            </a:r>
          </a:p>
        </p:txBody>
      </p:sp>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43124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9B26-CD6E-22DC-FAB7-B6600F950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6CD05-10E6-3E1D-047D-F5F7F70FD8B9}"/>
              </a:ext>
            </a:extLst>
          </p:cNvPr>
          <p:cNvSpPr>
            <a:spLocks noGrp="1"/>
          </p:cNvSpPr>
          <p:nvPr>
            <p:ph type="title"/>
          </p:nvPr>
        </p:nvSpPr>
        <p:spPr/>
        <p:txBody>
          <a:bodyPr/>
          <a:lstStyle/>
          <a:p>
            <a:r>
              <a:rPr lang="en-US" dirty="0"/>
              <a:t>Los Arcos to Kanan No Left Turn</a:t>
            </a:r>
          </a:p>
        </p:txBody>
      </p:sp>
      <p:sp>
        <p:nvSpPr>
          <p:cNvPr id="3" name="Date Placeholder 2">
            <a:extLst>
              <a:ext uri="{FF2B5EF4-FFF2-40B4-BE49-F238E27FC236}">
                <a16:creationId xmlns:a16="http://schemas.microsoft.com/office/drawing/2014/main" id="{F7498DE2-53FE-D35F-4C19-22817637AAB9}"/>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17074C20-8241-11B0-CBC8-A09DA67A521B}"/>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F19D710D-B25D-C9A2-F061-3BB85C6C1249}"/>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10</a:t>
            </a:fld>
            <a:endParaRPr lang="en-US" altLang="en-US"/>
          </a:p>
        </p:txBody>
      </p:sp>
      <p:sp>
        <p:nvSpPr>
          <p:cNvPr id="8" name="TextBox 7">
            <a:extLst>
              <a:ext uri="{FF2B5EF4-FFF2-40B4-BE49-F238E27FC236}">
                <a16:creationId xmlns:a16="http://schemas.microsoft.com/office/drawing/2014/main" id="{45E651AF-A28A-D542-20D5-D8381EB09D6C}"/>
              </a:ext>
            </a:extLst>
          </p:cNvPr>
          <p:cNvSpPr txBox="1"/>
          <p:nvPr/>
        </p:nvSpPr>
        <p:spPr>
          <a:xfrm>
            <a:off x="560920" y="1335427"/>
            <a:ext cx="10635164" cy="4093428"/>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Background</a:t>
            </a:r>
          </a:p>
          <a:p>
            <a:pPr marL="742950" lvl="1" indent="-285750">
              <a:buClr>
                <a:schemeClr val="accent1"/>
              </a:buClr>
              <a:buFont typeface="Wingdings" panose="05000000000000000000" pitchFamily="2" charset="2"/>
              <a:buChar char="Ø"/>
            </a:pPr>
            <a:r>
              <a:rPr lang="en-US" sz="2000" dirty="0"/>
              <a:t>Oak Hills Elementary contacted PWA-RT to improve traffic safety and circulation in the neighborhood area</a:t>
            </a:r>
          </a:p>
          <a:p>
            <a:pPr marL="742950" lvl="1" indent="-285750">
              <a:buClr>
                <a:schemeClr val="accent1"/>
              </a:buClr>
              <a:buFont typeface="Wingdings" panose="05000000000000000000" pitchFamily="2" charset="2"/>
              <a:buChar char="Ø"/>
            </a:pPr>
            <a:r>
              <a:rPr lang="en-US" sz="2000" dirty="0"/>
              <a:t>Traffic Team evaluated Kanan/</a:t>
            </a:r>
            <a:r>
              <a:rPr lang="en-US" sz="2000" dirty="0" err="1"/>
              <a:t>Churchwood</a:t>
            </a:r>
            <a:r>
              <a:rPr lang="en-US" sz="2000" dirty="0"/>
              <a:t> and Kanan/Los Arcos intersections with input from Oak Park Unified School District, Oak Hills Elementary, and CHP </a:t>
            </a:r>
          </a:p>
          <a:p>
            <a:pPr marL="1200150" lvl="2" indent="-285750">
              <a:buClr>
                <a:schemeClr val="accent1"/>
              </a:buClr>
              <a:buFont typeface="Wingdings" panose="05000000000000000000" pitchFamily="2" charset="2"/>
              <a:buChar char="Ø"/>
            </a:pPr>
            <a:r>
              <a:rPr lang="en-US" sz="2000" dirty="0" err="1"/>
              <a:t>Churchwood</a:t>
            </a:r>
            <a:r>
              <a:rPr lang="en-US" sz="2000" dirty="0"/>
              <a:t> has a traffic signal</a:t>
            </a:r>
          </a:p>
          <a:p>
            <a:pPr marL="1200150" lvl="2" indent="-285750">
              <a:buClr>
                <a:schemeClr val="accent1"/>
              </a:buClr>
              <a:buFont typeface="Wingdings" panose="05000000000000000000" pitchFamily="2" charset="2"/>
              <a:buChar char="Ø"/>
            </a:pPr>
            <a:r>
              <a:rPr lang="en-US" sz="2000" dirty="0"/>
              <a:t>Los Arcos Dr is uncontrolled and situated on a curve with high traffic volumes (15,000 vehicles/day), high vehicle speeds (48.5 MPH), and below standard sight distances (350 ft, where 430 ft required for right turns and 600 ft required for left turns)</a:t>
            </a:r>
          </a:p>
          <a:p>
            <a:pPr marL="1200150" lvl="2" indent="-285750">
              <a:buClr>
                <a:schemeClr val="accent1"/>
              </a:buClr>
              <a:buFont typeface="Wingdings" panose="05000000000000000000" pitchFamily="2" charset="2"/>
              <a:buChar char="Ø"/>
            </a:pPr>
            <a:r>
              <a:rPr lang="en-US" sz="2000" dirty="0"/>
              <a:t>5 collisions in the prior 10 years with 1 including injuries at Los Arcos</a:t>
            </a:r>
          </a:p>
          <a:p>
            <a:pPr marL="285750" indent="-285750">
              <a:buClr>
                <a:schemeClr val="accent1"/>
              </a:buClr>
              <a:buFont typeface="Wingdings" panose="05000000000000000000" pitchFamily="2" charset="2"/>
              <a:buChar char="Ø"/>
            </a:pPr>
            <a:endParaRPr lang="en-US" sz="2000" dirty="0"/>
          </a:p>
          <a:p>
            <a:pPr marL="1200150" lvl="2" indent="-285750">
              <a:buClr>
                <a:schemeClr val="accent1"/>
              </a:buClr>
              <a:buFont typeface="Wingdings" panose="05000000000000000000" pitchFamily="2" charset="2"/>
              <a:buChar char="Ø"/>
            </a:pPr>
            <a:endParaRPr lang="en-US" sz="2000" dirty="0"/>
          </a:p>
        </p:txBody>
      </p:sp>
    </p:spTree>
    <p:extLst>
      <p:ext uri="{BB962C8B-B14F-4D97-AF65-F5344CB8AC3E}">
        <p14:creationId xmlns:p14="http://schemas.microsoft.com/office/powerpoint/2010/main" val="185035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68BFB-71DB-E200-61C3-AB5706BF3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3C5DC-1E85-C71F-D26B-DA26C576F500}"/>
              </a:ext>
            </a:extLst>
          </p:cNvPr>
          <p:cNvSpPr>
            <a:spLocks noGrp="1"/>
          </p:cNvSpPr>
          <p:nvPr>
            <p:ph type="title"/>
          </p:nvPr>
        </p:nvSpPr>
        <p:spPr/>
        <p:txBody>
          <a:bodyPr/>
          <a:lstStyle/>
          <a:p>
            <a:r>
              <a:rPr lang="en-US" dirty="0"/>
              <a:t>Los Arcos to Kanan No Left Turn</a:t>
            </a:r>
          </a:p>
        </p:txBody>
      </p:sp>
      <p:sp>
        <p:nvSpPr>
          <p:cNvPr id="3" name="Date Placeholder 2">
            <a:extLst>
              <a:ext uri="{FF2B5EF4-FFF2-40B4-BE49-F238E27FC236}">
                <a16:creationId xmlns:a16="http://schemas.microsoft.com/office/drawing/2014/main" id="{F7CE529F-E763-44D4-116F-939C43BB41AF}"/>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CFDD06E4-887C-58BB-FCD5-05AC3E3C3A78}"/>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D1AE0D96-1EFD-042B-FAE5-0280E8E9B8A2}"/>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11</a:t>
            </a:fld>
            <a:endParaRPr lang="en-US" altLang="en-US"/>
          </a:p>
        </p:txBody>
      </p:sp>
      <p:pic>
        <p:nvPicPr>
          <p:cNvPr id="7" name="Picture 6">
            <a:extLst>
              <a:ext uri="{FF2B5EF4-FFF2-40B4-BE49-F238E27FC236}">
                <a16:creationId xmlns:a16="http://schemas.microsoft.com/office/drawing/2014/main" id="{D7FA5F69-FF7B-886A-D9C3-4195FDF1D4C8}"/>
              </a:ext>
            </a:extLst>
          </p:cNvPr>
          <p:cNvPicPr>
            <a:picLocks noChangeAspect="1"/>
          </p:cNvPicPr>
          <p:nvPr/>
        </p:nvPicPr>
        <p:blipFill>
          <a:blip r:embed="rId2"/>
          <a:stretch>
            <a:fillRect/>
          </a:stretch>
        </p:blipFill>
        <p:spPr>
          <a:xfrm>
            <a:off x="2526546" y="1279759"/>
            <a:ext cx="7138908" cy="4610678"/>
          </a:xfrm>
          <a:prstGeom prst="rect">
            <a:avLst/>
          </a:prstGeom>
        </p:spPr>
      </p:pic>
    </p:spTree>
    <p:extLst>
      <p:ext uri="{BB962C8B-B14F-4D97-AF65-F5344CB8AC3E}">
        <p14:creationId xmlns:p14="http://schemas.microsoft.com/office/powerpoint/2010/main" val="338915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42D2E-9165-8681-C2D5-B70AC9092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C54B0-5923-2EBD-21DA-13BF7E3617E8}"/>
              </a:ext>
            </a:extLst>
          </p:cNvPr>
          <p:cNvSpPr>
            <a:spLocks noGrp="1"/>
          </p:cNvSpPr>
          <p:nvPr>
            <p:ph type="title"/>
          </p:nvPr>
        </p:nvSpPr>
        <p:spPr/>
        <p:txBody>
          <a:bodyPr/>
          <a:lstStyle/>
          <a:p>
            <a:r>
              <a:rPr lang="en-US" dirty="0"/>
              <a:t>Los Arcos to Kanan No Left Turn</a:t>
            </a:r>
          </a:p>
        </p:txBody>
      </p:sp>
      <p:sp>
        <p:nvSpPr>
          <p:cNvPr id="3" name="Date Placeholder 2">
            <a:extLst>
              <a:ext uri="{FF2B5EF4-FFF2-40B4-BE49-F238E27FC236}">
                <a16:creationId xmlns:a16="http://schemas.microsoft.com/office/drawing/2014/main" id="{43FF7A1C-D624-7D12-C53A-6B6F76FC8AA4}"/>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C6A603A0-2A6D-3971-5FA7-2D449BB85C52}"/>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1A9FDFF7-96C2-8069-0E53-0B4ABDE06C59}"/>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12</a:t>
            </a:fld>
            <a:endParaRPr lang="en-US" altLang="en-US"/>
          </a:p>
        </p:txBody>
      </p:sp>
      <p:pic>
        <p:nvPicPr>
          <p:cNvPr id="8" name="Picture 7">
            <a:extLst>
              <a:ext uri="{FF2B5EF4-FFF2-40B4-BE49-F238E27FC236}">
                <a16:creationId xmlns:a16="http://schemas.microsoft.com/office/drawing/2014/main" id="{3C4F1C99-D0C1-02D6-8DFB-6FA3C9AC6AAB}"/>
              </a:ext>
            </a:extLst>
          </p:cNvPr>
          <p:cNvPicPr>
            <a:picLocks noChangeAspect="1"/>
          </p:cNvPicPr>
          <p:nvPr/>
        </p:nvPicPr>
        <p:blipFill>
          <a:blip r:embed="rId2"/>
          <a:stretch>
            <a:fillRect/>
          </a:stretch>
        </p:blipFill>
        <p:spPr>
          <a:xfrm>
            <a:off x="677334" y="1270000"/>
            <a:ext cx="7402055" cy="4785329"/>
          </a:xfrm>
          <a:prstGeom prst="rect">
            <a:avLst/>
          </a:prstGeom>
        </p:spPr>
      </p:pic>
      <p:pic>
        <p:nvPicPr>
          <p:cNvPr id="10" name="Picture 9">
            <a:extLst>
              <a:ext uri="{FF2B5EF4-FFF2-40B4-BE49-F238E27FC236}">
                <a16:creationId xmlns:a16="http://schemas.microsoft.com/office/drawing/2014/main" id="{D64B719D-DA74-3B89-22E7-70A999967B71}"/>
              </a:ext>
            </a:extLst>
          </p:cNvPr>
          <p:cNvPicPr>
            <a:picLocks noChangeAspect="1"/>
          </p:cNvPicPr>
          <p:nvPr/>
        </p:nvPicPr>
        <p:blipFill>
          <a:blip r:embed="rId3"/>
          <a:stretch>
            <a:fillRect/>
          </a:stretch>
        </p:blipFill>
        <p:spPr>
          <a:xfrm>
            <a:off x="8456976" y="964914"/>
            <a:ext cx="3338519" cy="5090415"/>
          </a:xfrm>
          <a:prstGeom prst="rect">
            <a:avLst/>
          </a:prstGeom>
        </p:spPr>
      </p:pic>
    </p:spTree>
    <p:extLst>
      <p:ext uri="{BB962C8B-B14F-4D97-AF65-F5344CB8AC3E}">
        <p14:creationId xmlns:p14="http://schemas.microsoft.com/office/powerpoint/2010/main" val="4148555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D6C8-46BF-B9FF-1599-A0342E72AFFE}"/>
              </a:ext>
            </a:extLst>
          </p:cNvPr>
          <p:cNvSpPr>
            <a:spLocks noGrp="1"/>
          </p:cNvSpPr>
          <p:nvPr>
            <p:ph type="title"/>
          </p:nvPr>
        </p:nvSpPr>
        <p:spPr/>
        <p:txBody>
          <a:bodyPr/>
          <a:lstStyle/>
          <a:p>
            <a:r>
              <a:rPr lang="en-US" dirty="0" err="1"/>
              <a:t>Lindero</a:t>
            </a:r>
            <a:r>
              <a:rPr lang="en-US" dirty="0"/>
              <a:t> Canyon Road Speed Limit</a:t>
            </a:r>
          </a:p>
        </p:txBody>
      </p:sp>
      <p:sp>
        <p:nvSpPr>
          <p:cNvPr id="3" name="Date Placeholder 2">
            <a:extLst>
              <a:ext uri="{FF2B5EF4-FFF2-40B4-BE49-F238E27FC236}">
                <a16:creationId xmlns:a16="http://schemas.microsoft.com/office/drawing/2014/main" id="{FCB9F7B7-B291-B388-63DB-F1765C345DB6}"/>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31091542-9D2B-046B-2B94-626307E192C2}"/>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BE21A4ED-00C8-576D-ED35-66EA2BC5348A}"/>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13</a:t>
            </a:fld>
            <a:endParaRPr lang="en-US" altLang="en-US"/>
          </a:p>
        </p:txBody>
      </p:sp>
      <p:pic>
        <p:nvPicPr>
          <p:cNvPr id="7" name="Picture 6">
            <a:extLst>
              <a:ext uri="{FF2B5EF4-FFF2-40B4-BE49-F238E27FC236}">
                <a16:creationId xmlns:a16="http://schemas.microsoft.com/office/drawing/2014/main" id="{B6E617DF-AA2C-3161-B39B-D46C0F74589A}"/>
              </a:ext>
            </a:extLst>
          </p:cNvPr>
          <p:cNvPicPr>
            <a:picLocks noChangeAspect="1"/>
          </p:cNvPicPr>
          <p:nvPr/>
        </p:nvPicPr>
        <p:blipFill>
          <a:blip r:embed="rId2"/>
          <a:stretch>
            <a:fillRect/>
          </a:stretch>
        </p:blipFill>
        <p:spPr>
          <a:xfrm>
            <a:off x="1736140" y="1364802"/>
            <a:ext cx="3956207" cy="4565276"/>
          </a:xfrm>
          <a:prstGeom prst="rect">
            <a:avLst/>
          </a:prstGeom>
        </p:spPr>
      </p:pic>
      <p:pic>
        <p:nvPicPr>
          <p:cNvPr id="9" name="Picture 8">
            <a:extLst>
              <a:ext uri="{FF2B5EF4-FFF2-40B4-BE49-F238E27FC236}">
                <a16:creationId xmlns:a16="http://schemas.microsoft.com/office/drawing/2014/main" id="{9B848FEF-172A-A380-5B74-542053405A71}"/>
              </a:ext>
            </a:extLst>
          </p:cNvPr>
          <p:cNvPicPr>
            <a:picLocks noChangeAspect="1"/>
          </p:cNvPicPr>
          <p:nvPr/>
        </p:nvPicPr>
        <p:blipFill>
          <a:blip r:embed="rId3"/>
          <a:stretch>
            <a:fillRect/>
          </a:stretch>
        </p:blipFill>
        <p:spPr>
          <a:xfrm>
            <a:off x="6499655" y="1364802"/>
            <a:ext cx="4422280" cy="4565276"/>
          </a:xfrm>
          <a:prstGeom prst="rect">
            <a:avLst/>
          </a:prstGeom>
        </p:spPr>
      </p:pic>
    </p:spTree>
    <p:extLst>
      <p:ext uri="{BB962C8B-B14F-4D97-AF65-F5344CB8AC3E}">
        <p14:creationId xmlns:p14="http://schemas.microsoft.com/office/powerpoint/2010/main" val="1294359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523B-7B8D-F013-29F9-C56E5CA1F5C1}"/>
              </a:ext>
            </a:extLst>
          </p:cNvPr>
          <p:cNvSpPr>
            <a:spLocks noGrp="1"/>
          </p:cNvSpPr>
          <p:nvPr>
            <p:ph type="title"/>
          </p:nvPr>
        </p:nvSpPr>
        <p:spPr>
          <a:xfrm>
            <a:off x="727553" y="293134"/>
            <a:ext cx="8596668" cy="1320800"/>
          </a:xfrm>
        </p:spPr>
        <p:txBody>
          <a:bodyPr/>
          <a:lstStyle/>
          <a:p>
            <a:r>
              <a:rPr lang="en-US" dirty="0"/>
              <a:t>Green Streets Program - Maintenance</a:t>
            </a:r>
          </a:p>
        </p:txBody>
      </p:sp>
      <p:sp>
        <p:nvSpPr>
          <p:cNvPr id="3" name="Date Placeholder 2">
            <a:extLst>
              <a:ext uri="{FF2B5EF4-FFF2-40B4-BE49-F238E27FC236}">
                <a16:creationId xmlns:a16="http://schemas.microsoft.com/office/drawing/2014/main" id="{8692704A-A376-224A-B826-6A7E4D608EF4}"/>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FF21899B-D538-8E98-6293-67C65171170E}"/>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0D1DE6BA-74F4-41E0-1D48-677125C039EF}"/>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14</a:t>
            </a:fld>
            <a:endParaRPr lang="en-US" altLang="en-US"/>
          </a:p>
        </p:txBody>
      </p:sp>
      <p:sp>
        <p:nvSpPr>
          <p:cNvPr id="7" name="TextBox 6">
            <a:extLst>
              <a:ext uri="{FF2B5EF4-FFF2-40B4-BE49-F238E27FC236}">
                <a16:creationId xmlns:a16="http://schemas.microsoft.com/office/drawing/2014/main" id="{E81864C0-A688-3288-A269-9AFA16571F10}"/>
              </a:ext>
            </a:extLst>
          </p:cNvPr>
          <p:cNvSpPr txBox="1"/>
          <p:nvPr/>
        </p:nvSpPr>
        <p:spPr>
          <a:xfrm>
            <a:off x="1000539" y="1041160"/>
            <a:ext cx="7368209" cy="2031325"/>
          </a:xfrm>
          <a:prstGeom prst="rect">
            <a:avLst/>
          </a:prstGeom>
          <a:noFill/>
        </p:spPr>
        <p:txBody>
          <a:bodyPr wrap="square">
            <a:spAutoFit/>
          </a:bodyPr>
          <a:lstStyle/>
          <a:p>
            <a:pPr marL="285750" indent="-285750">
              <a:buClr>
                <a:srgbClr val="00B0F0"/>
              </a:buClr>
              <a:buFont typeface="Wingdings" panose="05000000000000000000" pitchFamily="2" charset="2"/>
              <a:buChar char="Ø"/>
            </a:pPr>
            <a:r>
              <a:rPr lang="en-US" dirty="0"/>
              <a:t>Maintenance Costs ($76K for FY26)</a:t>
            </a:r>
          </a:p>
          <a:p>
            <a:pPr marL="742950" lvl="1" indent="-285750">
              <a:buClr>
                <a:srgbClr val="00B0F0"/>
              </a:buClr>
              <a:buFont typeface="Wingdings" panose="05000000000000000000" pitchFamily="2" charset="2"/>
              <a:buChar char="Ø"/>
            </a:pPr>
            <a:r>
              <a:rPr lang="en-US" dirty="0"/>
              <a:t>CSA#4 funds 50% on going maintenance ($38K)</a:t>
            </a:r>
          </a:p>
          <a:p>
            <a:pPr marL="742950" lvl="1" indent="-285750">
              <a:buClr>
                <a:srgbClr val="00B0F0"/>
              </a:buClr>
              <a:buFont typeface="Wingdings" panose="05000000000000000000" pitchFamily="2" charset="2"/>
              <a:buChar char="Ø"/>
            </a:pPr>
            <a:r>
              <a:rPr lang="en-US" dirty="0"/>
              <a:t>Other 50% is paid by the general fund contributions</a:t>
            </a:r>
          </a:p>
          <a:p>
            <a:endParaRPr lang="en-US" dirty="0"/>
          </a:p>
          <a:p>
            <a:pPr marL="285750" indent="-285750">
              <a:buClr>
                <a:srgbClr val="00B0F0"/>
              </a:buClr>
              <a:buFont typeface="Wingdings" panose="05000000000000000000" pitchFamily="2" charset="2"/>
              <a:buChar char="Ø"/>
            </a:pPr>
            <a:r>
              <a:rPr lang="en-US" dirty="0"/>
              <a:t>Maintenance cost covers:</a:t>
            </a:r>
          </a:p>
          <a:p>
            <a:pPr marL="742950" lvl="1" indent="-285750">
              <a:buClr>
                <a:srgbClr val="00B0F0"/>
              </a:buClr>
              <a:buFont typeface="Wingdings" panose="05000000000000000000" pitchFamily="2" charset="2"/>
              <a:buChar char="Ø"/>
            </a:pPr>
            <a:r>
              <a:rPr lang="en-US" dirty="0"/>
              <a:t>Three maintenance events per year </a:t>
            </a:r>
          </a:p>
          <a:p>
            <a:pPr marL="742950" lvl="1" indent="-285750">
              <a:buClr>
                <a:srgbClr val="00B0F0"/>
              </a:buClr>
              <a:buFont typeface="Wingdings" panose="05000000000000000000" pitchFamily="2" charset="2"/>
              <a:buChar char="Ø"/>
            </a:pPr>
            <a:r>
              <a:rPr lang="en-US" dirty="0"/>
              <a:t>Annual replacement of cartridge filters per project’s O&amp;M plan</a:t>
            </a:r>
          </a:p>
        </p:txBody>
      </p:sp>
      <p:sp>
        <p:nvSpPr>
          <p:cNvPr id="9" name="TextBox 8">
            <a:extLst>
              <a:ext uri="{FF2B5EF4-FFF2-40B4-BE49-F238E27FC236}">
                <a16:creationId xmlns:a16="http://schemas.microsoft.com/office/drawing/2014/main" id="{3BACEAC4-84D7-CB84-9F07-B6A903968EDD}"/>
              </a:ext>
            </a:extLst>
          </p:cNvPr>
          <p:cNvSpPr txBox="1"/>
          <p:nvPr/>
        </p:nvSpPr>
        <p:spPr>
          <a:xfrm>
            <a:off x="907774" y="3271916"/>
            <a:ext cx="8421756" cy="646331"/>
          </a:xfrm>
          <a:prstGeom prst="rect">
            <a:avLst/>
          </a:prstGeom>
          <a:noFill/>
        </p:spPr>
        <p:txBody>
          <a:bodyPr wrap="square">
            <a:spAutoFit/>
          </a:bodyPr>
          <a:lstStyle/>
          <a:p>
            <a:r>
              <a:rPr lang="en-US" dirty="0">
                <a:latin typeface="Calibri" panose="020F0502020204030204" pitchFamily="34" charset="0"/>
                <a:ea typeface="Aptos" panose="020B0004020202020204" pitchFamily="34" charset="0"/>
              </a:rPr>
              <a:t>Information available on P</a:t>
            </a:r>
            <a:r>
              <a:rPr lang="en-US" sz="1800" dirty="0">
                <a:effectLst/>
                <a:latin typeface="Calibri" panose="020F0502020204030204" pitchFamily="34" charset="0"/>
                <a:ea typeface="Aptos" panose="020B0004020202020204" pitchFamily="34" charset="0"/>
              </a:rPr>
              <a:t>roject’s public outreach website: </a:t>
            </a:r>
            <a:r>
              <a:rPr lang="en-US" sz="1800" u="sng" dirty="0">
                <a:solidFill>
                  <a:srgbClr val="0000FF"/>
                </a:solidFill>
                <a:effectLst/>
                <a:latin typeface="Calibri" panose="020F0502020204030204" pitchFamily="34" charset="0"/>
                <a:ea typeface="Aptos" panose="020B0004020202020204" pitchFamily="34" charset="0"/>
                <a:hlinkClick r:id="rId3"/>
              </a:rPr>
              <a:t>https://uninc.vcstormwater.org/oak-park-green-streets-urban-retrofit/</a:t>
            </a:r>
            <a:r>
              <a:rPr lang="en-US" sz="1800" dirty="0">
                <a:effectLst/>
                <a:latin typeface="Calibri" panose="020F0502020204030204" pitchFamily="34" charset="0"/>
                <a:ea typeface="Aptos" panose="020B0004020202020204" pitchFamily="34" charset="0"/>
              </a:rPr>
              <a:t>. </a:t>
            </a:r>
            <a:endParaRPr lang="en-US" dirty="0"/>
          </a:p>
        </p:txBody>
      </p:sp>
      <p:pic>
        <p:nvPicPr>
          <p:cNvPr id="10" name="Picture 9">
            <a:extLst>
              <a:ext uri="{FF2B5EF4-FFF2-40B4-BE49-F238E27FC236}">
                <a16:creationId xmlns:a16="http://schemas.microsoft.com/office/drawing/2014/main" id="{19CF92C4-C0F7-0E51-187B-7E9B9353CEA9}"/>
              </a:ext>
            </a:extLst>
          </p:cNvPr>
          <p:cNvPicPr>
            <a:picLocks noChangeAspect="1"/>
          </p:cNvPicPr>
          <p:nvPr/>
        </p:nvPicPr>
        <p:blipFill>
          <a:blip r:embed="rId4"/>
          <a:srcRect l="5938" t="4607" r="5874" b="4260"/>
          <a:stretch/>
        </p:blipFill>
        <p:spPr>
          <a:xfrm>
            <a:off x="8130207" y="1031432"/>
            <a:ext cx="3641095" cy="4850297"/>
          </a:xfrm>
          <a:prstGeom prst="rect">
            <a:avLst/>
          </a:prstGeom>
        </p:spPr>
      </p:pic>
      <p:pic>
        <p:nvPicPr>
          <p:cNvPr id="11" name="Picture 10">
            <a:extLst>
              <a:ext uri="{FF2B5EF4-FFF2-40B4-BE49-F238E27FC236}">
                <a16:creationId xmlns:a16="http://schemas.microsoft.com/office/drawing/2014/main" id="{47591795-1FF9-DEDB-D332-99946CD6A8A6}"/>
              </a:ext>
            </a:extLst>
          </p:cNvPr>
          <p:cNvPicPr>
            <a:picLocks noChangeAspect="1"/>
          </p:cNvPicPr>
          <p:nvPr/>
        </p:nvPicPr>
        <p:blipFill>
          <a:blip r:embed="rId5"/>
          <a:srcRect b="15606"/>
          <a:stretch/>
        </p:blipFill>
        <p:spPr>
          <a:xfrm>
            <a:off x="1070113" y="3918247"/>
            <a:ext cx="2642151" cy="2083007"/>
          </a:xfrm>
          <a:prstGeom prst="rect">
            <a:avLst/>
          </a:prstGeom>
        </p:spPr>
      </p:pic>
      <p:sp>
        <p:nvSpPr>
          <p:cNvPr id="13" name="TextBox 12">
            <a:extLst>
              <a:ext uri="{FF2B5EF4-FFF2-40B4-BE49-F238E27FC236}">
                <a16:creationId xmlns:a16="http://schemas.microsoft.com/office/drawing/2014/main" id="{7C65FDDE-C400-1EC9-CB17-B4818832B19F}"/>
              </a:ext>
            </a:extLst>
          </p:cNvPr>
          <p:cNvSpPr txBox="1"/>
          <p:nvPr/>
        </p:nvSpPr>
        <p:spPr>
          <a:xfrm>
            <a:off x="1070113" y="5749172"/>
            <a:ext cx="2763078" cy="276999"/>
          </a:xfrm>
          <a:prstGeom prst="rect">
            <a:avLst/>
          </a:prstGeom>
          <a:noFill/>
        </p:spPr>
        <p:txBody>
          <a:bodyPr wrap="square">
            <a:spAutoFit/>
          </a:bodyPr>
          <a:lstStyle/>
          <a:p>
            <a:r>
              <a:rPr lang="en-US" sz="1200" dirty="0"/>
              <a:t>Modular Wetland– Tamarind St</a:t>
            </a:r>
          </a:p>
        </p:txBody>
      </p:sp>
      <p:pic>
        <p:nvPicPr>
          <p:cNvPr id="14" name="Picture 13">
            <a:extLst>
              <a:ext uri="{FF2B5EF4-FFF2-40B4-BE49-F238E27FC236}">
                <a16:creationId xmlns:a16="http://schemas.microsoft.com/office/drawing/2014/main" id="{5481F547-5D3B-04AB-8B7B-E824DAF6045E}"/>
              </a:ext>
            </a:extLst>
          </p:cNvPr>
          <p:cNvPicPr>
            <a:picLocks noChangeAspect="1"/>
          </p:cNvPicPr>
          <p:nvPr/>
        </p:nvPicPr>
        <p:blipFill>
          <a:blip r:embed="rId6"/>
          <a:srcRect r="11642" b="23865"/>
          <a:stretch/>
        </p:blipFill>
        <p:spPr>
          <a:xfrm>
            <a:off x="3968965" y="3909053"/>
            <a:ext cx="3048061" cy="2112263"/>
          </a:xfrm>
          <a:prstGeom prst="rect">
            <a:avLst/>
          </a:prstGeom>
        </p:spPr>
      </p:pic>
      <p:sp>
        <p:nvSpPr>
          <p:cNvPr id="16" name="TextBox 15">
            <a:extLst>
              <a:ext uri="{FF2B5EF4-FFF2-40B4-BE49-F238E27FC236}">
                <a16:creationId xmlns:a16="http://schemas.microsoft.com/office/drawing/2014/main" id="{C1A0C3C1-26ED-7A06-1612-7C173698E399}"/>
              </a:ext>
            </a:extLst>
          </p:cNvPr>
          <p:cNvSpPr txBox="1"/>
          <p:nvPr/>
        </p:nvSpPr>
        <p:spPr>
          <a:xfrm>
            <a:off x="3924299" y="5743230"/>
            <a:ext cx="3304762" cy="276999"/>
          </a:xfrm>
          <a:prstGeom prst="rect">
            <a:avLst/>
          </a:prstGeom>
          <a:noFill/>
        </p:spPr>
        <p:txBody>
          <a:bodyPr wrap="square">
            <a:spAutoFit/>
          </a:bodyPr>
          <a:lstStyle/>
          <a:p>
            <a:r>
              <a:rPr lang="en-US" sz="1200" dirty="0"/>
              <a:t>Modular Wetland– Parkview Dr &amp; Conifer St</a:t>
            </a:r>
          </a:p>
        </p:txBody>
      </p:sp>
    </p:spTree>
    <p:extLst>
      <p:ext uri="{BB962C8B-B14F-4D97-AF65-F5344CB8AC3E}">
        <p14:creationId xmlns:p14="http://schemas.microsoft.com/office/powerpoint/2010/main" val="345680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473B-AF0F-353F-F231-F60114907126}"/>
              </a:ext>
            </a:extLst>
          </p:cNvPr>
          <p:cNvSpPr>
            <a:spLocks noGrp="1"/>
          </p:cNvSpPr>
          <p:nvPr>
            <p:ph type="title"/>
          </p:nvPr>
        </p:nvSpPr>
        <p:spPr>
          <a:xfrm>
            <a:off x="698599" y="202754"/>
            <a:ext cx="8594257" cy="602512"/>
          </a:xfrm>
        </p:spPr>
        <p:txBody>
          <a:bodyPr>
            <a:normAutofit fontScale="90000"/>
          </a:bodyPr>
          <a:lstStyle/>
          <a:p>
            <a:r>
              <a:rPr lang="en-US" dirty="0"/>
              <a:t>Modular Wetland System</a:t>
            </a:r>
          </a:p>
        </p:txBody>
      </p:sp>
      <p:sp>
        <p:nvSpPr>
          <p:cNvPr id="3" name="Date Placeholder 2">
            <a:extLst>
              <a:ext uri="{FF2B5EF4-FFF2-40B4-BE49-F238E27FC236}">
                <a16:creationId xmlns:a16="http://schemas.microsoft.com/office/drawing/2014/main" id="{D3DD26A7-3EE6-C4E3-B884-56B52FF8D5EF}"/>
              </a:ext>
            </a:extLst>
          </p:cNvPr>
          <p:cNvSpPr>
            <a:spLocks noGrp="1"/>
          </p:cNvSpPr>
          <p:nvPr>
            <p:ph type="dt" sz="half" idx="10"/>
          </p:nvPr>
        </p:nvSpPr>
        <p:spPr/>
        <p:txBody>
          <a:bodyPr/>
          <a:lstStyle/>
          <a:p>
            <a:fld id="{5D42E25C-731D-488C-BDEC-3FB42ECE666D}" type="datetime1">
              <a:rPr lang="en-US" altLang="en-US" smtClean="0"/>
              <a:t>3/27/2025</a:t>
            </a:fld>
            <a:endParaRPr lang="en-US" altLang="en-US" dirty="0"/>
          </a:p>
        </p:txBody>
      </p:sp>
      <p:sp>
        <p:nvSpPr>
          <p:cNvPr id="4" name="Footer Placeholder 3">
            <a:extLst>
              <a:ext uri="{FF2B5EF4-FFF2-40B4-BE49-F238E27FC236}">
                <a16:creationId xmlns:a16="http://schemas.microsoft.com/office/drawing/2014/main" id="{72153174-86B5-24B0-6C01-69E87F364624}"/>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Roads&amp; Transportation</a:t>
            </a:r>
          </a:p>
        </p:txBody>
      </p:sp>
      <p:sp>
        <p:nvSpPr>
          <p:cNvPr id="5" name="Slide Number Placeholder 4">
            <a:extLst>
              <a:ext uri="{FF2B5EF4-FFF2-40B4-BE49-F238E27FC236}">
                <a16:creationId xmlns:a16="http://schemas.microsoft.com/office/drawing/2014/main" id="{7B14A5A9-6E59-FDAA-6274-AFC03597995F}"/>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15</a:t>
            </a:fld>
            <a:endParaRPr lang="en-US" altLang="en-US"/>
          </a:p>
        </p:txBody>
      </p:sp>
      <p:pic>
        <p:nvPicPr>
          <p:cNvPr id="7" name="Picture 6">
            <a:extLst>
              <a:ext uri="{FF2B5EF4-FFF2-40B4-BE49-F238E27FC236}">
                <a16:creationId xmlns:a16="http://schemas.microsoft.com/office/drawing/2014/main" id="{1C820A87-9079-3ED8-4862-A24E72764680}"/>
              </a:ext>
            </a:extLst>
          </p:cNvPr>
          <p:cNvPicPr>
            <a:picLocks noChangeAspect="1"/>
          </p:cNvPicPr>
          <p:nvPr/>
        </p:nvPicPr>
        <p:blipFill>
          <a:blip r:embed="rId2"/>
          <a:srcRect l="38372" t="35144" r="27890" b="10337"/>
          <a:stretch/>
        </p:blipFill>
        <p:spPr>
          <a:xfrm>
            <a:off x="1282995" y="746110"/>
            <a:ext cx="6698511" cy="5322556"/>
          </a:xfrm>
          <a:prstGeom prst="rect">
            <a:avLst/>
          </a:prstGeom>
        </p:spPr>
      </p:pic>
    </p:spTree>
    <p:extLst>
      <p:ext uri="{BB962C8B-B14F-4D97-AF65-F5344CB8AC3E}">
        <p14:creationId xmlns:p14="http://schemas.microsoft.com/office/powerpoint/2010/main" val="297269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E062-6609-BED5-39C5-DA0DE870F170}"/>
              </a:ext>
            </a:extLst>
          </p:cNvPr>
          <p:cNvSpPr>
            <a:spLocks noGrp="1"/>
          </p:cNvSpPr>
          <p:nvPr>
            <p:ph type="title"/>
          </p:nvPr>
        </p:nvSpPr>
        <p:spPr>
          <a:xfrm>
            <a:off x="4992311" y="2585357"/>
            <a:ext cx="2535160" cy="1320800"/>
          </a:xfrm>
        </p:spPr>
        <p:txBody>
          <a:bodyPr/>
          <a:lstStyle/>
          <a:p>
            <a:r>
              <a:rPr lang="en-US"/>
              <a:t>Questions? </a:t>
            </a:r>
          </a:p>
        </p:txBody>
      </p:sp>
      <p:sp>
        <p:nvSpPr>
          <p:cNvPr id="3" name="Date Placeholder 2">
            <a:extLst>
              <a:ext uri="{FF2B5EF4-FFF2-40B4-BE49-F238E27FC236}">
                <a16:creationId xmlns:a16="http://schemas.microsoft.com/office/drawing/2014/main" id="{7A9374AF-59EF-E797-5563-6856A118F69A}"/>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64666C3E-9B6B-5E6C-9B15-365E6C60C01D}"/>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Tree>
    <p:extLst>
      <p:ext uri="{BB962C8B-B14F-4D97-AF65-F5344CB8AC3E}">
        <p14:creationId xmlns:p14="http://schemas.microsoft.com/office/powerpoint/2010/main" val="364987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086E-B769-6A8B-7533-2339AD9DF99B}"/>
              </a:ext>
            </a:extLst>
          </p:cNvPr>
          <p:cNvSpPr>
            <a:spLocks noGrp="1"/>
          </p:cNvSpPr>
          <p:nvPr>
            <p:ph type="title"/>
          </p:nvPr>
        </p:nvSpPr>
        <p:spPr>
          <a:xfrm>
            <a:off x="566928" y="209974"/>
            <a:ext cx="10101780" cy="1051318"/>
          </a:xfrm>
        </p:spPr>
        <p:txBody>
          <a:bodyPr>
            <a:normAutofit fontScale="90000"/>
          </a:bodyPr>
          <a:lstStyle/>
          <a:p>
            <a:r>
              <a:rPr lang="en-US" dirty="0">
                <a:latin typeface="Tahoma"/>
                <a:ea typeface="Tahoma"/>
                <a:cs typeface="Tahoma"/>
              </a:rPr>
              <a:t>Systemic Signal Improvement Project</a:t>
            </a:r>
            <a:br>
              <a:rPr lang="en-US" dirty="0">
                <a:latin typeface="Tahoma"/>
                <a:ea typeface="Tahoma"/>
                <a:cs typeface="Tahoma"/>
              </a:rPr>
            </a:br>
            <a:r>
              <a:rPr lang="en-US" dirty="0">
                <a:latin typeface="Tahoma"/>
                <a:ea typeface="Tahoma"/>
                <a:cs typeface="Tahoma"/>
              </a:rPr>
              <a:t>	$</a:t>
            </a:r>
            <a:r>
              <a:rPr lang="en-US" dirty="0" err="1">
                <a:latin typeface="Tahoma"/>
                <a:ea typeface="Tahoma"/>
                <a:cs typeface="Tahoma"/>
              </a:rPr>
              <a:t>6.8M</a:t>
            </a:r>
            <a:r>
              <a:rPr lang="en-US" dirty="0">
                <a:latin typeface="Tahoma"/>
                <a:ea typeface="Tahoma"/>
                <a:cs typeface="Tahoma"/>
              </a:rPr>
              <a:t> overall, $</a:t>
            </a:r>
            <a:r>
              <a:rPr lang="en-US" dirty="0" err="1">
                <a:latin typeface="Tahoma"/>
                <a:ea typeface="Tahoma"/>
                <a:cs typeface="Tahoma"/>
              </a:rPr>
              <a:t>5.8M</a:t>
            </a:r>
            <a:r>
              <a:rPr lang="en-US" dirty="0">
                <a:latin typeface="Tahoma"/>
                <a:ea typeface="Tahoma"/>
                <a:cs typeface="Tahoma"/>
              </a:rPr>
              <a:t> from </a:t>
            </a:r>
            <a:r>
              <a:rPr lang="en-US">
                <a:latin typeface="Tahoma"/>
                <a:ea typeface="Tahoma"/>
                <a:cs typeface="Tahoma"/>
              </a:rPr>
              <a:t>HSIP Grant</a:t>
            </a:r>
            <a:endParaRPr lang="en-US" dirty="0"/>
          </a:p>
        </p:txBody>
      </p:sp>
      <p:sp>
        <p:nvSpPr>
          <p:cNvPr id="3" name="Date Placeholder 2">
            <a:extLst>
              <a:ext uri="{FF2B5EF4-FFF2-40B4-BE49-F238E27FC236}">
                <a16:creationId xmlns:a16="http://schemas.microsoft.com/office/drawing/2014/main" id="{7F56F1B1-6887-4C0E-9431-F43439E7A05E}"/>
              </a:ext>
            </a:extLst>
          </p:cNvPr>
          <p:cNvSpPr>
            <a:spLocks noGrp="1"/>
          </p:cNvSpPr>
          <p:nvPr>
            <p:ph type="dt" sz="half" idx="10"/>
          </p:nvPr>
        </p:nvSpPr>
        <p:spPr>
          <a:xfrm>
            <a:off x="7943273" y="6282901"/>
            <a:ext cx="1972483" cy="365125"/>
          </a:xfrm>
        </p:spPr>
        <p:txBody>
          <a:bodyPr/>
          <a:lstStyle/>
          <a:p>
            <a:r>
              <a:rPr lang="en-US" altLang="en-US" dirty="0"/>
              <a:t>March 27, 2025</a:t>
            </a:r>
          </a:p>
          <a:p>
            <a:endParaRPr lang="en-US" altLang="en-US" dirty="0"/>
          </a:p>
        </p:txBody>
      </p:sp>
      <p:sp>
        <p:nvSpPr>
          <p:cNvPr id="4" name="Footer Placeholder 3">
            <a:extLst>
              <a:ext uri="{FF2B5EF4-FFF2-40B4-BE49-F238E27FC236}">
                <a16:creationId xmlns:a16="http://schemas.microsoft.com/office/drawing/2014/main" id="{CA62BEEA-D5AE-8EB2-332A-6ABACD9B1472}"/>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33BB3037-5FB9-28CF-1F0E-E824851431F9}"/>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2</a:t>
            </a:fld>
            <a:endParaRPr lang="en-US" altLang="en-US"/>
          </a:p>
        </p:txBody>
      </p:sp>
      <p:pic>
        <p:nvPicPr>
          <p:cNvPr id="7" name="Picture 6">
            <a:extLst>
              <a:ext uri="{FF2B5EF4-FFF2-40B4-BE49-F238E27FC236}">
                <a16:creationId xmlns:a16="http://schemas.microsoft.com/office/drawing/2014/main" id="{6B7921D8-B659-2DF7-5453-C65159061FA3}"/>
              </a:ext>
            </a:extLst>
          </p:cNvPr>
          <p:cNvPicPr>
            <a:picLocks noChangeAspect="1"/>
          </p:cNvPicPr>
          <p:nvPr/>
        </p:nvPicPr>
        <p:blipFill>
          <a:blip r:embed="rId3"/>
          <a:stretch>
            <a:fillRect/>
          </a:stretch>
        </p:blipFill>
        <p:spPr>
          <a:xfrm>
            <a:off x="1038970" y="1324445"/>
            <a:ext cx="2225166" cy="1672070"/>
          </a:xfrm>
          <a:prstGeom prst="rect">
            <a:avLst/>
          </a:prstGeom>
        </p:spPr>
      </p:pic>
      <p:pic>
        <p:nvPicPr>
          <p:cNvPr id="8" name="Picture 7">
            <a:extLst>
              <a:ext uri="{FF2B5EF4-FFF2-40B4-BE49-F238E27FC236}">
                <a16:creationId xmlns:a16="http://schemas.microsoft.com/office/drawing/2014/main" id="{CE3FF5EF-8A69-8383-55D1-98186F9ECC59}"/>
              </a:ext>
            </a:extLst>
          </p:cNvPr>
          <p:cNvPicPr>
            <a:picLocks noChangeAspect="1"/>
          </p:cNvPicPr>
          <p:nvPr/>
        </p:nvPicPr>
        <p:blipFill>
          <a:blip r:embed="rId4"/>
          <a:stretch>
            <a:fillRect/>
          </a:stretch>
        </p:blipFill>
        <p:spPr>
          <a:xfrm>
            <a:off x="4072268" y="1324445"/>
            <a:ext cx="3527913" cy="1560082"/>
          </a:xfrm>
          <a:prstGeom prst="rect">
            <a:avLst/>
          </a:prstGeom>
        </p:spPr>
      </p:pic>
      <p:sp>
        <p:nvSpPr>
          <p:cNvPr id="9" name="TextBox 8">
            <a:extLst>
              <a:ext uri="{FF2B5EF4-FFF2-40B4-BE49-F238E27FC236}">
                <a16:creationId xmlns:a16="http://schemas.microsoft.com/office/drawing/2014/main" id="{A697E0B5-CB5F-B5F6-1E90-4E316390C63D}"/>
              </a:ext>
            </a:extLst>
          </p:cNvPr>
          <p:cNvSpPr txBox="1"/>
          <p:nvPr/>
        </p:nvSpPr>
        <p:spPr>
          <a:xfrm>
            <a:off x="715828" y="3059668"/>
            <a:ext cx="2807096" cy="369332"/>
          </a:xfrm>
          <a:prstGeom prst="rect">
            <a:avLst/>
          </a:prstGeom>
          <a:noFill/>
        </p:spPr>
        <p:txBody>
          <a:bodyPr wrap="square">
            <a:spAutoFit/>
          </a:bodyPr>
          <a:lstStyle/>
          <a:p>
            <a:r>
              <a:rPr lang="en-US" b="0" i="1" dirty="0">
                <a:solidFill>
                  <a:srgbClr val="405261"/>
                </a:solidFill>
                <a:effectLst/>
                <a:latin typeface="GT America"/>
              </a:rPr>
              <a:t>Traffic Management Center</a:t>
            </a:r>
            <a:endParaRPr lang="en-US" i="1" dirty="0"/>
          </a:p>
        </p:txBody>
      </p:sp>
      <p:sp>
        <p:nvSpPr>
          <p:cNvPr id="10" name="TextBox 9">
            <a:extLst>
              <a:ext uri="{FF2B5EF4-FFF2-40B4-BE49-F238E27FC236}">
                <a16:creationId xmlns:a16="http://schemas.microsoft.com/office/drawing/2014/main" id="{779258CC-AA54-B9A3-C4ED-905D377CC01F}"/>
              </a:ext>
            </a:extLst>
          </p:cNvPr>
          <p:cNvSpPr txBox="1"/>
          <p:nvPr/>
        </p:nvSpPr>
        <p:spPr>
          <a:xfrm>
            <a:off x="4284586" y="2856577"/>
            <a:ext cx="3062688" cy="646331"/>
          </a:xfrm>
          <a:prstGeom prst="rect">
            <a:avLst/>
          </a:prstGeom>
          <a:noFill/>
        </p:spPr>
        <p:txBody>
          <a:bodyPr wrap="square">
            <a:spAutoFit/>
          </a:bodyPr>
          <a:lstStyle/>
          <a:p>
            <a:pPr algn="ctr"/>
            <a:r>
              <a:rPr lang="en-US" b="0" i="1" dirty="0">
                <a:solidFill>
                  <a:srgbClr val="405261"/>
                </a:solidFill>
                <a:effectLst/>
                <a:latin typeface="GT America"/>
              </a:rPr>
              <a:t>Add retroreflective backplates</a:t>
            </a:r>
          </a:p>
          <a:p>
            <a:pPr algn="ctr"/>
            <a:r>
              <a:rPr lang="en-US" b="0" i="1" dirty="0">
                <a:solidFill>
                  <a:srgbClr val="405261"/>
                </a:solidFill>
                <a:effectLst/>
                <a:latin typeface="GT America"/>
              </a:rPr>
              <a:t>to all signal heads</a:t>
            </a:r>
            <a:endParaRPr lang="en-US" i="1" dirty="0"/>
          </a:p>
        </p:txBody>
      </p:sp>
      <p:pic>
        <p:nvPicPr>
          <p:cNvPr id="11" name="Picture 2" descr="Mobile installs generators to run traffic signals">
            <a:extLst>
              <a:ext uri="{FF2B5EF4-FFF2-40B4-BE49-F238E27FC236}">
                <a16:creationId xmlns:a16="http://schemas.microsoft.com/office/drawing/2014/main" id="{D4049736-9309-05B6-15E4-C34E6F6490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932"/>
          <a:stretch/>
        </p:blipFill>
        <p:spPr bwMode="auto">
          <a:xfrm>
            <a:off x="8259799" y="3546685"/>
            <a:ext cx="3115984" cy="16681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5A38A7-11C1-8274-D84C-1EF5B4986430}"/>
              </a:ext>
            </a:extLst>
          </p:cNvPr>
          <p:cNvSpPr txBox="1"/>
          <p:nvPr/>
        </p:nvSpPr>
        <p:spPr>
          <a:xfrm>
            <a:off x="8286446" y="5305119"/>
            <a:ext cx="3062689" cy="369332"/>
          </a:xfrm>
          <a:prstGeom prst="rect">
            <a:avLst/>
          </a:prstGeom>
          <a:noFill/>
        </p:spPr>
        <p:txBody>
          <a:bodyPr wrap="square">
            <a:spAutoFit/>
          </a:bodyPr>
          <a:lstStyle/>
          <a:p>
            <a:r>
              <a:rPr lang="en-US" b="0" i="1" dirty="0">
                <a:solidFill>
                  <a:srgbClr val="405261"/>
                </a:solidFill>
                <a:effectLst/>
                <a:latin typeface="GT America"/>
              </a:rPr>
              <a:t>Backup power for signals</a:t>
            </a:r>
            <a:endParaRPr lang="en-US" i="1" dirty="0"/>
          </a:p>
        </p:txBody>
      </p:sp>
      <p:pic>
        <p:nvPicPr>
          <p:cNvPr id="13" name="Picture 4" descr="American Made ATC Controllers - Q-Free">
            <a:extLst>
              <a:ext uri="{FF2B5EF4-FFF2-40B4-BE49-F238E27FC236}">
                <a16:creationId xmlns:a16="http://schemas.microsoft.com/office/drawing/2014/main" id="{66650126-5CAB-2733-B457-0C6C5CB428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98" r="1907" b="22147"/>
          <a:stretch/>
        </p:blipFill>
        <p:spPr bwMode="auto">
          <a:xfrm>
            <a:off x="8451937" y="1324445"/>
            <a:ext cx="2802843" cy="12474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9CE88D2-162E-F466-BAFF-45FCA713BD19}"/>
              </a:ext>
            </a:extLst>
          </p:cNvPr>
          <p:cNvSpPr txBox="1"/>
          <p:nvPr/>
        </p:nvSpPr>
        <p:spPr>
          <a:xfrm>
            <a:off x="8620271" y="2981917"/>
            <a:ext cx="2276329" cy="369332"/>
          </a:xfrm>
          <a:prstGeom prst="rect">
            <a:avLst/>
          </a:prstGeom>
          <a:noFill/>
        </p:spPr>
        <p:txBody>
          <a:bodyPr wrap="square">
            <a:spAutoFit/>
          </a:bodyPr>
          <a:lstStyle/>
          <a:p>
            <a:r>
              <a:rPr lang="en-US" b="0" i="1" dirty="0">
                <a:solidFill>
                  <a:srgbClr val="405261"/>
                </a:solidFill>
                <a:effectLst/>
                <a:latin typeface="GT America"/>
              </a:rPr>
              <a:t>New </a:t>
            </a:r>
            <a:r>
              <a:rPr lang="en-US" i="1" dirty="0">
                <a:solidFill>
                  <a:srgbClr val="405261"/>
                </a:solidFill>
                <a:latin typeface="GT America"/>
              </a:rPr>
              <a:t>s</a:t>
            </a:r>
            <a:r>
              <a:rPr lang="en-US" b="0" i="1" dirty="0">
                <a:solidFill>
                  <a:srgbClr val="405261"/>
                </a:solidFill>
                <a:effectLst/>
                <a:latin typeface="GT America"/>
              </a:rPr>
              <a:t>ignal controllers</a:t>
            </a:r>
            <a:endParaRPr lang="en-US" i="1" dirty="0"/>
          </a:p>
        </p:txBody>
      </p:sp>
      <p:pic>
        <p:nvPicPr>
          <p:cNvPr id="15" name="Picture 14" descr="A picture containing sky, outdoor, road, way&#10;&#10;Description automatically generated">
            <a:extLst>
              <a:ext uri="{FF2B5EF4-FFF2-40B4-BE49-F238E27FC236}">
                <a16:creationId xmlns:a16="http://schemas.microsoft.com/office/drawing/2014/main" id="{4773A618-9E35-923A-A315-92ADF82E9DD8}"/>
              </a:ext>
            </a:extLst>
          </p:cNvPr>
          <p:cNvPicPr>
            <a:picLocks noChangeAspect="1"/>
          </p:cNvPicPr>
          <p:nvPr/>
        </p:nvPicPr>
        <p:blipFill>
          <a:blip r:embed="rId7" cstate="print">
            <a:extLst>
              <a:ext uri="{28A0092B-C50C-407E-A947-70E740481C1C}">
                <a14:useLocalDpi xmlns:a14="http://schemas.microsoft.com/office/drawing/2010/main" val="0"/>
              </a:ext>
            </a:extLst>
          </a:blip>
          <a:srcRect l="17687" t="42911" r="25695" b="19131"/>
          <a:stretch/>
        </p:blipFill>
        <p:spPr>
          <a:xfrm>
            <a:off x="4355005" y="3560548"/>
            <a:ext cx="2992269" cy="1504547"/>
          </a:xfrm>
          <a:prstGeom prst="rect">
            <a:avLst/>
          </a:prstGeom>
        </p:spPr>
      </p:pic>
      <p:pic>
        <p:nvPicPr>
          <p:cNvPr id="17" name="Picture 6" descr="A journey into the Dilemma Zone with Econolite | ITS International">
            <a:extLst>
              <a:ext uri="{FF2B5EF4-FFF2-40B4-BE49-F238E27FC236}">
                <a16:creationId xmlns:a16="http://schemas.microsoft.com/office/drawing/2014/main" id="{1DBF46D0-4501-157D-459A-572AFD66C7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7054" b="16827"/>
          <a:stretch/>
        </p:blipFill>
        <p:spPr bwMode="auto">
          <a:xfrm>
            <a:off x="715828" y="3560548"/>
            <a:ext cx="2882376" cy="15571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8817F4-CFE3-AA99-770E-4350B4B64166}"/>
              </a:ext>
            </a:extLst>
          </p:cNvPr>
          <p:cNvSpPr txBox="1"/>
          <p:nvPr/>
        </p:nvSpPr>
        <p:spPr>
          <a:xfrm>
            <a:off x="647122" y="5232935"/>
            <a:ext cx="6700151" cy="923330"/>
          </a:xfrm>
          <a:prstGeom prst="rect">
            <a:avLst/>
          </a:prstGeom>
          <a:noFill/>
        </p:spPr>
        <p:txBody>
          <a:bodyPr wrap="square">
            <a:spAutoFit/>
          </a:bodyPr>
          <a:lstStyle/>
          <a:p>
            <a:pPr algn="ctr"/>
            <a:r>
              <a:rPr lang="en-US" b="0" i="1" dirty="0">
                <a:solidFill>
                  <a:srgbClr val="405261"/>
                </a:solidFill>
                <a:effectLst/>
                <a:latin typeface="GT America"/>
              </a:rPr>
              <a:t>Dilemma Zone Detection Cameras and High friction surface treatment</a:t>
            </a:r>
          </a:p>
          <a:p>
            <a:pPr algn="ctr"/>
            <a:r>
              <a:rPr lang="en-US" i="1" dirty="0">
                <a:solidFill>
                  <a:srgbClr val="405261"/>
                </a:solidFill>
                <a:latin typeface="GT America"/>
              </a:rPr>
              <a:t>At the Golden Eagle Dr, Hollytree Dr/ Oak Hills Dr, </a:t>
            </a:r>
            <a:r>
              <a:rPr lang="en-US" i="1" dirty="0" err="1">
                <a:solidFill>
                  <a:srgbClr val="405261"/>
                </a:solidFill>
                <a:latin typeface="GT America"/>
              </a:rPr>
              <a:t>Deerhill</a:t>
            </a:r>
            <a:r>
              <a:rPr lang="en-US" i="1" dirty="0">
                <a:solidFill>
                  <a:srgbClr val="405261"/>
                </a:solidFill>
                <a:latin typeface="GT America"/>
              </a:rPr>
              <a:t> Rd, </a:t>
            </a:r>
            <a:r>
              <a:rPr lang="en-US" i="1" dirty="0" err="1">
                <a:solidFill>
                  <a:srgbClr val="405261"/>
                </a:solidFill>
                <a:latin typeface="GT America"/>
              </a:rPr>
              <a:t>Sunnycrest</a:t>
            </a:r>
            <a:r>
              <a:rPr lang="en-US" i="1" dirty="0">
                <a:solidFill>
                  <a:srgbClr val="405261"/>
                </a:solidFill>
                <a:latin typeface="GT America"/>
              </a:rPr>
              <a:t> Dr, and Conifer St intersections</a:t>
            </a:r>
            <a:endParaRPr lang="en-US" i="1" dirty="0"/>
          </a:p>
        </p:txBody>
      </p:sp>
    </p:spTree>
    <p:extLst>
      <p:ext uri="{BB962C8B-B14F-4D97-AF65-F5344CB8AC3E}">
        <p14:creationId xmlns:p14="http://schemas.microsoft.com/office/powerpoint/2010/main" val="3921864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2811-CB41-8B5A-2B93-8D290202FBDD}"/>
              </a:ext>
            </a:extLst>
          </p:cNvPr>
          <p:cNvSpPr>
            <a:spLocks noGrp="1"/>
          </p:cNvSpPr>
          <p:nvPr>
            <p:ph type="title"/>
          </p:nvPr>
        </p:nvSpPr>
        <p:spPr>
          <a:xfrm>
            <a:off x="677333" y="358815"/>
            <a:ext cx="11001203" cy="1023418"/>
          </a:xfrm>
        </p:spPr>
        <p:txBody>
          <a:bodyPr>
            <a:normAutofit/>
          </a:bodyPr>
          <a:lstStyle/>
          <a:p>
            <a:r>
              <a:rPr lang="en-US" sz="3000" dirty="0">
                <a:latin typeface="Tahoma"/>
                <a:ea typeface="Tahoma"/>
                <a:cs typeface="Tahoma"/>
              </a:rPr>
              <a:t>Systemic Signal Improvement Project Schedule – in Oak Park</a:t>
            </a:r>
          </a:p>
        </p:txBody>
      </p:sp>
      <p:sp>
        <p:nvSpPr>
          <p:cNvPr id="3" name="Date Placeholder 2">
            <a:extLst>
              <a:ext uri="{FF2B5EF4-FFF2-40B4-BE49-F238E27FC236}">
                <a16:creationId xmlns:a16="http://schemas.microsoft.com/office/drawing/2014/main" id="{7D93718C-1DBB-8005-1EF5-BE19CE16128E}"/>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AFF36528-B5FB-33D6-2DEC-2529BCFDDA93}"/>
              </a:ext>
            </a:extLst>
          </p:cNvPr>
          <p:cNvSpPr>
            <a:spLocks noGrp="1"/>
          </p:cNvSpPr>
          <p:nvPr>
            <p:ph type="ftr" sz="quarter" idx="11"/>
          </p:nvPr>
        </p:nvSpPr>
        <p:spPr/>
        <p:txBody>
          <a:bodyPr/>
          <a:lstStyle/>
          <a:p>
            <a:r>
              <a:rPr lang="en-US" altLang="en-US">
                <a:latin typeface="Tahoma"/>
                <a:ea typeface="Tahoma"/>
                <a:cs typeface="Tahoma"/>
              </a:rPr>
              <a:t>Roads &amp; Transportation</a:t>
            </a:r>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168E364C-2E18-1A3A-3220-460DFAD3D186}"/>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3</a:t>
            </a:fld>
            <a:endParaRPr lang="en-US" altLang="en-US"/>
          </a:p>
        </p:txBody>
      </p:sp>
      <p:sp>
        <p:nvSpPr>
          <p:cNvPr id="7" name="TextBox 6">
            <a:extLst>
              <a:ext uri="{FF2B5EF4-FFF2-40B4-BE49-F238E27FC236}">
                <a16:creationId xmlns:a16="http://schemas.microsoft.com/office/drawing/2014/main" id="{DDF73CBA-3BB6-45E9-BBA0-6E1AEB0991C9}"/>
              </a:ext>
            </a:extLst>
          </p:cNvPr>
          <p:cNvSpPr txBox="1"/>
          <p:nvPr/>
        </p:nvSpPr>
        <p:spPr>
          <a:xfrm>
            <a:off x="1064911" y="1240669"/>
            <a:ext cx="9582593" cy="4031873"/>
          </a:xfrm>
          <a:prstGeom prst="rect">
            <a:avLst/>
          </a:prstGeom>
          <a:noFill/>
        </p:spPr>
        <p:txBody>
          <a:bodyPr wrap="square">
            <a:spAutoFit/>
          </a:bodyPr>
          <a:lstStyle/>
          <a:p>
            <a:pPr marL="285750" indent="-285750">
              <a:buClr>
                <a:schemeClr val="accent1"/>
              </a:buClr>
              <a:buFont typeface="Wingdings" panose="05000000000000000000" pitchFamily="2" charset="2"/>
              <a:buChar char="Ø"/>
            </a:pPr>
            <a:r>
              <a:rPr lang="en-US" sz="1600" dirty="0"/>
              <a:t>New Controllers have been installed</a:t>
            </a:r>
          </a:p>
          <a:p>
            <a:pPr marL="285750" indent="-285750">
              <a:buClr>
                <a:schemeClr val="accent1"/>
              </a:buClr>
              <a:buFont typeface="Wingdings" panose="05000000000000000000" pitchFamily="2" charset="2"/>
              <a:buChar char="Ø"/>
            </a:pPr>
            <a:endParaRPr lang="en-US" sz="1600" dirty="0"/>
          </a:p>
          <a:p>
            <a:pPr marL="285750" indent="-285750">
              <a:buClr>
                <a:schemeClr val="accent1"/>
              </a:buClr>
              <a:buFont typeface="Wingdings" panose="05000000000000000000" pitchFamily="2" charset="2"/>
              <a:buChar char="Ø"/>
            </a:pPr>
            <a:r>
              <a:rPr lang="en-US" sz="1600" dirty="0"/>
              <a:t>Video detection cameras at Golden Eagle Dr, Hollytree Dr/ Oak Hills Dr, </a:t>
            </a:r>
            <a:r>
              <a:rPr lang="en-US" sz="1600" dirty="0" err="1"/>
              <a:t>Deerhill</a:t>
            </a:r>
            <a:r>
              <a:rPr lang="en-US" sz="1600" dirty="0"/>
              <a:t> Rd, </a:t>
            </a:r>
            <a:r>
              <a:rPr lang="en-US" sz="1600" dirty="0" err="1"/>
              <a:t>Sunnycrest</a:t>
            </a:r>
            <a:r>
              <a:rPr lang="en-US" sz="1600" dirty="0"/>
              <a:t> Dr, and Conifer St were installed during the weeks of March 3</a:t>
            </a:r>
            <a:r>
              <a:rPr lang="en-US" sz="1600" baseline="30000" dirty="0"/>
              <a:t>rd</a:t>
            </a:r>
            <a:r>
              <a:rPr lang="en-US" sz="1600" dirty="0"/>
              <a:t> and March 17</a:t>
            </a:r>
            <a:r>
              <a:rPr lang="en-US" sz="1600" baseline="30000" dirty="0"/>
              <a:t>th</a:t>
            </a:r>
            <a:r>
              <a:rPr lang="en-US" sz="1600" dirty="0"/>
              <a:t>.</a:t>
            </a:r>
          </a:p>
          <a:p>
            <a:pPr marL="285750" indent="-285750">
              <a:buClr>
                <a:schemeClr val="accent1"/>
              </a:buClr>
              <a:buFont typeface="Wingdings" panose="05000000000000000000" pitchFamily="2" charset="2"/>
              <a:buChar char="Ø"/>
            </a:pPr>
            <a:endParaRPr lang="en-US" sz="1600" dirty="0"/>
          </a:p>
          <a:p>
            <a:pPr marL="285750" indent="-285750">
              <a:buClr>
                <a:schemeClr val="accent1"/>
              </a:buClr>
              <a:buFont typeface="Wingdings" panose="05000000000000000000" pitchFamily="2" charset="2"/>
              <a:buChar char="Ø"/>
            </a:pPr>
            <a:r>
              <a:rPr lang="en-US" sz="1600" dirty="0"/>
              <a:t>Mill &amp; fill + Temporary striping at Golden Eagle Dr, Hollytree Dr/ Oak Hills Dr, </a:t>
            </a:r>
            <a:r>
              <a:rPr lang="en-US" sz="1600" dirty="0" err="1"/>
              <a:t>Deerhill</a:t>
            </a:r>
            <a:r>
              <a:rPr lang="en-US" sz="1600" dirty="0"/>
              <a:t> Rd, </a:t>
            </a:r>
            <a:r>
              <a:rPr lang="en-US" sz="1600" dirty="0" err="1"/>
              <a:t>Sunnycrest</a:t>
            </a:r>
            <a:r>
              <a:rPr lang="en-US" sz="1600" dirty="0"/>
              <a:t> Dr, and Conifer St </a:t>
            </a:r>
          </a:p>
          <a:p>
            <a:pPr>
              <a:buClr>
                <a:schemeClr val="accent1"/>
              </a:buClr>
            </a:pPr>
            <a:endParaRPr lang="en-US" sz="1600" dirty="0"/>
          </a:p>
          <a:p>
            <a:pPr marL="285750" indent="-285750">
              <a:buClr>
                <a:schemeClr val="accent1"/>
              </a:buClr>
              <a:buFont typeface="Wingdings" panose="05000000000000000000" pitchFamily="2" charset="2"/>
              <a:buChar char="Ø"/>
            </a:pPr>
            <a:r>
              <a:rPr lang="en-US" sz="1600" dirty="0"/>
              <a:t>High Friction Surface Treatment at Golden Eagle Dr, Hollytree Dr/ Oak Hills Dr, </a:t>
            </a:r>
            <a:r>
              <a:rPr lang="en-US" sz="1600" dirty="0" err="1"/>
              <a:t>Deerhill</a:t>
            </a:r>
            <a:r>
              <a:rPr lang="en-US" sz="1600" dirty="0"/>
              <a:t> Rd, </a:t>
            </a:r>
            <a:r>
              <a:rPr lang="en-US" sz="1600" dirty="0" err="1"/>
              <a:t>Sunnycrest</a:t>
            </a:r>
            <a:r>
              <a:rPr lang="en-US" sz="1600" dirty="0"/>
              <a:t> Dr, and Conifer St, 1 day each, mid to late May</a:t>
            </a:r>
          </a:p>
          <a:p>
            <a:pPr marL="285750" indent="-285750">
              <a:buClr>
                <a:schemeClr val="accent1"/>
              </a:buClr>
              <a:buFont typeface="Wingdings" panose="05000000000000000000" pitchFamily="2" charset="2"/>
              <a:buChar char="Ø"/>
            </a:pPr>
            <a:endParaRPr lang="en-US" sz="1600" dirty="0"/>
          </a:p>
          <a:p>
            <a:pPr marL="285750" indent="-285750">
              <a:buClr>
                <a:schemeClr val="accent1"/>
              </a:buClr>
              <a:buFont typeface="Wingdings" panose="05000000000000000000" pitchFamily="2" charset="2"/>
              <a:buChar char="Ø"/>
            </a:pPr>
            <a:r>
              <a:rPr lang="en-US" sz="1600" dirty="0"/>
              <a:t>Striping restoration, 1 day</a:t>
            </a:r>
          </a:p>
          <a:p>
            <a:pPr marL="285750" indent="-285750">
              <a:buClr>
                <a:schemeClr val="accent1"/>
              </a:buClr>
              <a:buFont typeface="Wingdings" panose="05000000000000000000" pitchFamily="2" charset="2"/>
              <a:buChar char="Ø"/>
            </a:pPr>
            <a:endParaRPr lang="en-US" sz="1600" dirty="0"/>
          </a:p>
          <a:p>
            <a:pPr marL="285750" indent="-285750">
              <a:buClr>
                <a:schemeClr val="accent1"/>
              </a:buClr>
              <a:buFont typeface="Wingdings" panose="05000000000000000000" pitchFamily="2" charset="2"/>
              <a:buChar char="Ø"/>
            </a:pPr>
            <a:r>
              <a:rPr lang="en-US" sz="1600" dirty="0"/>
              <a:t>Backplates and Signal Heads, half-day at each intersection planned for early May</a:t>
            </a:r>
          </a:p>
          <a:p>
            <a:pPr marL="285750" indent="-285750">
              <a:buClr>
                <a:schemeClr val="accent1"/>
              </a:buClr>
              <a:buFont typeface="Wingdings" panose="05000000000000000000" pitchFamily="2" charset="2"/>
              <a:buChar char="Ø"/>
            </a:pPr>
            <a:endParaRPr lang="en-US" sz="1600" dirty="0"/>
          </a:p>
          <a:p>
            <a:pPr marL="285750" indent="-285750">
              <a:buClr>
                <a:schemeClr val="accent1"/>
              </a:buClr>
              <a:buFont typeface="Wingdings" panose="05000000000000000000" pitchFamily="2" charset="2"/>
              <a:buChar char="Ø"/>
            </a:pPr>
            <a:r>
              <a:rPr lang="en-US" sz="1600" dirty="0"/>
              <a:t>Anticipated project completion June 2025</a:t>
            </a:r>
          </a:p>
        </p:txBody>
      </p:sp>
    </p:spTree>
    <p:extLst>
      <p:ext uri="{BB962C8B-B14F-4D97-AF65-F5344CB8AC3E}">
        <p14:creationId xmlns:p14="http://schemas.microsoft.com/office/powerpoint/2010/main" val="16800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07C1-5309-F5B6-72D7-7163A841D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9E092-F213-E0AD-580C-24C6980AEDE1}"/>
              </a:ext>
            </a:extLst>
          </p:cNvPr>
          <p:cNvSpPr>
            <a:spLocks noGrp="1"/>
          </p:cNvSpPr>
          <p:nvPr>
            <p:ph type="title"/>
          </p:nvPr>
        </p:nvSpPr>
        <p:spPr>
          <a:xfrm>
            <a:off x="663787" y="209974"/>
            <a:ext cx="11014750" cy="1320800"/>
          </a:xfrm>
        </p:spPr>
        <p:txBody>
          <a:bodyPr/>
          <a:lstStyle/>
          <a:p>
            <a:r>
              <a:rPr lang="en-US" dirty="0"/>
              <a:t>Backup Power for Public Safety Power Shutoff Events</a:t>
            </a:r>
          </a:p>
        </p:txBody>
      </p:sp>
      <p:sp>
        <p:nvSpPr>
          <p:cNvPr id="3" name="Date Placeholder 2">
            <a:extLst>
              <a:ext uri="{FF2B5EF4-FFF2-40B4-BE49-F238E27FC236}">
                <a16:creationId xmlns:a16="http://schemas.microsoft.com/office/drawing/2014/main" id="{6E20A23D-1157-0EF9-816F-AD396E7858BE}"/>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A0AF8BF2-A6E5-9CF1-DB18-CB0B0ACD8290}"/>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ED9931EC-699E-D328-E7AE-8E6AC9018E91}"/>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4</a:t>
            </a:fld>
            <a:endParaRPr lang="en-US" altLang="en-US"/>
          </a:p>
        </p:txBody>
      </p:sp>
      <p:sp>
        <p:nvSpPr>
          <p:cNvPr id="6" name="TextBox 5">
            <a:extLst>
              <a:ext uri="{FF2B5EF4-FFF2-40B4-BE49-F238E27FC236}">
                <a16:creationId xmlns:a16="http://schemas.microsoft.com/office/drawing/2014/main" id="{67DD8879-328E-FBD5-22F6-48E81916D381}"/>
              </a:ext>
            </a:extLst>
          </p:cNvPr>
          <p:cNvSpPr txBox="1"/>
          <p:nvPr/>
        </p:nvSpPr>
        <p:spPr>
          <a:xfrm>
            <a:off x="673924" y="945258"/>
            <a:ext cx="10854289" cy="5078313"/>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dirty="0"/>
              <a:t>Portable Gasoline Generators</a:t>
            </a:r>
          </a:p>
          <a:p>
            <a:pPr marL="742950" lvl="1" indent="-285750">
              <a:buClr>
                <a:schemeClr val="accent1"/>
              </a:buClr>
              <a:buFont typeface="Wingdings" panose="05000000000000000000" pitchFamily="2" charset="2"/>
              <a:buChar char="Ø"/>
            </a:pPr>
            <a:r>
              <a:rPr lang="en-US" dirty="0"/>
              <a:t>Pros:</a:t>
            </a:r>
          </a:p>
          <a:p>
            <a:pPr marL="1200150" lvl="2" indent="-285750">
              <a:buClr>
                <a:schemeClr val="accent1"/>
              </a:buClr>
              <a:buFont typeface="Wingdings" panose="05000000000000000000" pitchFamily="2" charset="2"/>
              <a:buChar char="Ø"/>
            </a:pPr>
            <a:r>
              <a:rPr lang="en-US" dirty="0"/>
              <a:t>Inexpensive</a:t>
            </a:r>
          </a:p>
          <a:p>
            <a:pPr marL="1200150" lvl="2" indent="-285750">
              <a:buClr>
                <a:schemeClr val="accent1"/>
              </a:buClr>
              <a:buFont typeface="Wingdings" panose="05000000000000000000" pitchFamily="2" charset="2"/>
              <a:buChar char="Ø"/>
            </a:pPr>
            <a:r>
              <a:rPr lang="en-US" dirty="0"/>
              <a:t>Relatively quiet</a:t>
            </a:r>
          </a:p>
          <a:p>
            <a:pPr marL="742950" lvl="1" indent="-285750">
              <a:buClr>
                <a:schemeClr val="accent1"/>
              </a:buClr>
              <a:buFont typeface="Wingdings" panose="05000000000000000000" pitchFamily="2" charset="2"/>
              <a:buChar char="Ø"/>
            </a:pPr>
            <a:r>
              <a:rPr lang="en-US" dirty="0"/>
              <a:t>Cons:</a:t>
            </a:r>
          </a:p>
          <a:p>
            <a:pPr marL="1200150" lvl="2" indent="-285750">
              <a:buClr>
                <a:schemeClr val="accent1"/>
              </a:buClr>
              <a:buFont typeface="Wingdings" panose="05000000000000000000" pitchFamily="2" charset="2"/>
              <a:buChar char="Ø"/>
            </a:pPr>
            <a:r>
              <a:rPr lang="en-US" dirty="0"/>
              <a:t>Manually deployed</a:t>
            </a:r>
          </a:p>
          <a:p>
            <a:pPr marL="1200150" lvl="2" indent="-285750">
              <a:buClr>
                <a:schemeClr val="accent1"/>
              </a:buClr>
              <a:buFont typeface="Wingdings" panose="05000000000000000000" pitchFamily="2" charset="2"/>
              <a:buChar char="Ø"/>
            </a:pPr>
            <a:r>
              <a:rPr lang="en-US" dirty="0"/>
              <a:t>Need refueling every 4 hours</a:t>
            </a:r>
          </a:p>
          <a:p>
            <a:pPr marL="1200150" lvl="2" indent="-285750">
              <a:buClr>
                <a:schemeClr val="accent1"/>
              </a:buClr>
              <a:buFont typeface="Wingdings" panose="05000000000000000000" pitchFamily="2" charset="2"/>
              <a:buChar char="Ø"/>
            </a:pPr>
            <a:r>
              <a:rPr lang="en-US" dirty="0"/>
              <a:t>Produce Emissions</a:t>
            </a:r>
          </a:p>
          <a:p>
            <a:pPr marL="1200150" lvl="2" indent="-285750">
              <a:buClr>
                <a:schemeClr val="accent1"/>
              </a:buClr>
              <a:buFont typeface="Wingdings" panose="05000000000000000000" pitchFamily="2" charset="2"/>
              <a:buChar char="Ø"/>
            </a:pPr>
            <a:r>
              <a:rPr lang="en-US" dirty="0"/>
              <a:t>High probability of theft</a:t>
            </a:r>
          </a:p>
          <a:p>
            <a:pPr marL="285750" indent="-285750">
              <a:buClr>
                <a:schemeClr val="accent1"/>
              </a:buClr>
              <a:buFont typeface="Wingdings" panose="05000000000000000000" pitchFamily="2" charset="2"/>
              <a:buChar char="Ø"/>
            </a:pPr>
            <a:endParaRPr lang="en-US" dirty="0"/>
          </a:p>
          <a:p>
            <a:pPr marL="285750" indent="-285750">
              <a:buClr>
                <a:schemeClr val="accent1"/>
              </a:buClr>
              <a:buFont typeface="Wingdings" panose="05000000000000000000" pitchFamily="2" charset="2"/>
              <a:buChar char="Ø"/>
            </a:pPr>
            <a:r>
              <a:rPr lang="en-US" dirty="0"/>
              <a:t>Pad Mounted Gas or Diesel Generators</a:t>
            </a:r>
          </a:p>
          <a:p>
            <a:pPr marL="742950" lvl="1" indent="-285750">
              <a:buClr>
                <a:schemeClr val="accent1"/>
              </a:buClr>
              <a:buFont typeface="Wingdings" panose="05000000000000000000" pitchFamily="2" charset="2"/>
              <a:buChar char="Ø"/>
            </a:pPr>
            <a:r>
              <a:rPr lang="en-US" dirty="0"/>
              <a:t>Pros:</a:t>
            </a:r>
          </a:p>
          <a:p>
            <a:pPr marL="1200150" lvl="2" indent="-285750">
              <a:buClr>
                <a:schemeClr val="accent1"/>
              </a:buClr>
              <a:buFont typeface="Wingdings" panose="05000000000000000000" pitchFamily="2" charset="2"/>
              <a:buChar char="Ø"/>
            </a:pPr>
            <a:r>
              <a:rPr lang="en-US" dirty="0"/>
              <a:t>Generally larger fuel capacity</a:t>
            </a:r>
          </a:p>
          <a:p>
            <a:pPr marL="1200150" lvl="2" indent="-285750">
              <a:buClr>
                <a:schemeClr val="accent1"/>
              </a:buClr>
              <a:buFont typeface="Wingdings" panose="05000000000000000000" pitchFamily="2" charset="2"/>
              <a:buChar char="Ø"/>
            </a:pPr>
            <a:r>
              <a:rPr lang="en-US" dirty="0"/>
              <a:t>Less susceptible to theft</a:t>
            </a:r>
          </a:p>
          <a:p>
            <a:pPr marL="1200150" lvl="2" indent="-285750">
              <a:buClr>
                <a:schemeClr val="accent1"/>
              </a:buClr>
              <a:buFont typeface="Wingdings" panose="05000000000000000000" pitchFamily="2" charset="2"/>
              <a:buChar char="Ø"/>
            </a:pPr>
            <a:r>
              <a:rPr lang="en-US" dirty="0"/>
              <a:t>Automatically turned on with power loss</a:t>
            </a:r>
          </a:p>
          <a:p>
            <a:pPr marL="742950" lvl="1" indent="-285750">
              <a:buClr>
                <a:schemeClr val="accent1"/>
              </a:buClr>
              <a:buFont typeface="Wingdings" panose="05000000000000000000" pitchFamily="2" charset="2"/>
              <a:buChar char="Ø"/>
            </a:pPr>
            <a:r>
              <a:rPr lang="en-US" dirty="0"/>
              <a:t>Cons:</a:t>
            </a:r>
          </a:p>
          <a:p>
            <a:pPr marL="1200150" lvl="2" indent="-285750">
              <a:buClr>
                <a:schemeClr val="accent1"/>
              </a:buClr>
              <a:buFont typeface="Wingdings" panose="05000000000000000000" pitchFamily="2" charset="2"/>
              <a:buChar char="Ø"/>
            </a:pPr>
            <a:r>
              <a:rPr lang="en-US" dirty="0"/>
              <a:t>Produce Emissions</a:t>
            </a:r>
          </a:p>
          <a:p>
            <a:pPr marL="1200150" lvl="2" indent="-285750">
              <a:buClr>
                <a:schemeClr val="accent1"/>
              </a:buClr>
              <a:buFont typeface="Wingdings" panose="05000000000000000000" pitchFamily="2" charset="2"/>
              <a:buChar char="Ø"/>
            </a:pPr>
            <a:r>
              <a:rPr lang="en-US" dirty="0"/>
              <a:t>Need refueling every 8 to 12 hours</a:t>
            </a:r>
          </a:p>
        </p:txBody>
      </p:sp>
      <p:pic>
        <p:nvPicPr>
          <p:cNvPr id="7" name="Picture 2" descr="Mobile installs generators to run traffic signals">
            <a:extLst>
              <a:ext uri="{FF2B5EF4-FFF2-40B4-BE49-F238E27FC236}">
                <a16:creationId xmlns:a16="http://schemas.microsoft.com/office/drawing/2014/main" id="{44D25ECF-45A7-3E3A-25D8-9B1AA94B68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932"/>
          <a:stretch/>
        </p:blipFill>
        <p:spPr bwMode="auto">
          <a:xfrm>
            <a:off x="7515520" y="1311413"/>
            <a:ext cx="3115984" cy="1668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crete Pads - Installation Base for Standby Generators | Norwall">
            <a:extLst>
              <a:ext uri="{FF2B5EF4-FFF2-40B4-BE49-F238E27FC236}">
                <a16:creationId xmlns:a16="http://schemas.microsoft.com/office/drawing/2014/main" id="{03FD26FC-DA56-F03E-C5ED-85968D02BE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5520" y="3558392"/>
            <a:ext cx="3115984" cy="207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00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086E-B769-6A8B-7533-2339AD9DF99B}"/>
              </a:ext>
            </a:extLst>
          </p:cNvPr>
          <p:cNvSpPr>
            <a:spLocks noGrp="1"/>
          </p:cNvSpPr>
          <p:nvPr>
            <p:ph type="title"/>
          </p:nvPr>
        </p:nvSpPr>
        <p:spPr>
          <a:xfrm>
            <a:off x="663787" y="209974"/>
            <a:ext cx="11106528" cy="1320800"/>
          </a:xfrm>
        </p:spPr>
        <p:txBody>
          <a:bodyPr/>
          <a:lstStyle/>
          <a:p>
            <a:r>
              <a:rPr lang="en-US" dirty="0"/>
              <a:t>Backup Power for Public Safety Power Shutoff Events</a:t>
            </a:r>
          </a:p>
        </p:txBody>
      </p:sp>
      <p:sp>
        <p:nvSpPr>
          <p:cNvPr id="3" name="Date Placeholder 2">
            <a:extLst>
              <a:ext uri="{FF2B5EF4-FFF2-40B4-BE49-F238E27FC236}">
                <a16:creationId xmlns:a16="http://schemas.microsoft.com/office/drawing/2014/main" id="{7F56F1B1-6887-4C0E-9431-F43439E7A05E}"/>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CA62BEEA-D5AE-8EB2-332A-6ABACD9B1472}"/>
              </a:ext>
            </a:extLst>
          </p:cNvPr>
          <p:cNvSpPr>
            <a:spLocks noGrp="1"/>
          </p:cNvSpPr>
          <p:nvPr>
            <p:ph type="ftr" sz="quarter" idx="11"/>
          </p:nvPr>
        </p:nvSpPr>
        <p:spPr/>
        <p:txBody>
          <a:bodyPr/>
          <a:lstStyle/>
          <a:p>
            <a:r>
              <a:rPr lang="en-US" altLang="en-US">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33BB3037-5FB9-28CF-1F0E-E824851431F9}"/>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5</a:t>
            </a:fld>
            <a:endParaRPr lang="en-US" altLang="en-US"/>
          </a:p>
        </p:txBody>
      </p:sp>
      <p:sp>
        <p:nvSpPr>
          <p:cNvPr id="7" name="TextBox 6">
            <a:extLst>
              <a:ext uri="{FF2B5EF4-FFF2-40B4-BE49-F238E27FC236}">
                <a16:creationId xmlns:a16="http://schemas.microsoft.com/office/drawing/2014/main" id="{67DD8879-328E-FBD5-22F6-48E81916D381}"/>
              </a:ext>
            </a:extLst>
          </p:cNvPr>
          <p:cNvSpPr txBox="1"/>
          <p:nvPr/>
        </p:nvSpPr>
        <p:spPr>
          <a:xfrm>
            <a:off x="560920" y="1335427"/>
            <a:ext cx="6511128" cy="3785652"/>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Solar Power</a:t>
            </a:r>
          </a:p>
          <a:p>
            <a:pPr marL="742950" lvl="1" indent="-285750">
              <a:buClr>
                <a:schemeClr val="accent1"/>
              </a:buClr>
              <a:buFont typeface="Wingdings" panose="05000000000000000000" pitchFamily="2" charset="2"/>
              <a:buChar char="Ø"/>
            </a:pPr>
            <a:r>
              <a:rPr lang="en-US" sz="2000" dirty="0"/>
              <a:t>Pros:</a:t>
            </a:r>
          </a:p>
          <a:p>
            <a:pPr marL="1200150" lvl="2" indent="-285750">
              <a:buClr>
                <a:schemeClr val="accent1"/>
              </a:buClr>
              <a:buFont typeface="Wingdings" panose="05000000000000000000" pitchFamily="2" charset="2"/>
              <a:buChar char="Ø"/>
            </a:pPr>
            <a:r>
              <a:rPr lang="en-US" sz="2000" dirty="0"/>
              <a:t>No emissions or noise</a:t>
            </a:r>
          </a:p>
          <a:p>
            <a:pPr marL="742950" lvl="1" indent="-285750">
              <a:buClr>
                <a:schemeClr val="accent1"/>
              </a:buClr>
              <a:buFont typeface="Wingdings" panose="05000000000000000000" pitchFamily="2" charset="2"/>
              <a:buChar char="Ø"/>
            </a:pPr>
            <a:r>
              <a:rPr lang="en-US" sz="2000" dirty="0"/>
              <a:t>Cons:</a:t>
            </a:r>
          </a:p>
          <a:p>
            <a:pPr marL="1200150" lvl="2" indent="-285750">
              <a:buClr>
                <a:schemeClr val="accent1"/>
              </a:buClr>
              <a:buFont typeface="Wingdings" panose="05000000000000000000" pitchFamily="2" charset="2"/>
              <a:buChar char="Ø"/>
            </a:pPr>
            <a:r>
              <a:rPr lang="en-US" sz="2000" dirty="0"/>
              <a:t>Power generation dependent on fair weather</a:t>
            </a:r>
          </a:p>
          <a:p>
            <a:pPr marL="1200150" lvl="2" indent="-285750">
              <a:buClr>
                <a:schemeClr val="accent1"/>
              </a:buClr>
              <a:buFont typeface="Wingdings" panose="05000000000000000000" pitchFamily="2" charset="2"/>
              <a:buChar char="Ø"/>
            </a:pPr>
            <a:r>
              <a:rPr lang="en-US" sz="2000" dirty="0"/>
              <a:t>Solar array can be large</a:t>
            </a:r>
          </a:p>
          <a:p>
            <a:pPr marL="742950" lvl="1" indent="-285750">
              <a:buClr>
                <a:schemeClr val="accent1"/>
              </a:buClr>
              <a:buFont typeface="Wingdings" panose="05000000000000000000" pitchFamily="2" charset="2"/>
              <a:buChar char="Ø"/>
            </a:pPr>
            <a:endParaRPr lang="en-US" sz="2000" dirty="0"/>
          </a:p>
          <a:p>
            <a:pPr marL="285750" indent="-285750">
              <a:buClr>
                <a:schemeClr val="accent1"/>
              </a:buClr>
              <a:buFont typeface="Wingdings" panose="05000000000000000000" pitchFamily="2" charset="2"/>
              <a:buChar char="Ø"/>
            </a:pPr>
            <a:r>
              <a:rPr lang="en-US" sz="2000" dirty="0"/>
              <a:t>Super Capacitor (like a battery)</a:t>
            </a:r>
          </a:p>
          <a:p>
            <a:pPr marL="742950" lvl="1" indent="-285750">
              <a:buClr>
                <a:schemeClr val="accent1"/>
              </a:buClr>
              <a:buFont typeface="Wingdings" panose="05000000000000000000" pitchFamily="2" charset="2"/>
              <a:buChar char="Ø"/>
            </a:pPr>
            <a:r>
              <a:rPr lang="en-US" sz="2000" dirty="0"/>
              <a:t>Pros:</a:t>
            </a:r>
          </a:p>
          <a:p>
            <a:pPr marL="1200150" lvl="2" indent="-285750">
              <a:buClr>
                <a:schemeClr val="accent1"/>
              </a:buClr>
              <a:buFont typeface="Wingdings" panose="05000000000000000000" pitchFamily="2" charset="2"/>
              <a:buChar char="Ø"/>
            </a:pPr>
            <a:r>
              <a:rPr lang="en-US" sz="2000" dirty="0"/>
              <a:t>About 10 hour run time</a:t>
            </a:r>
          </a:p>
          <a:p>
            <a:pPr marL="742950" lvl="1" indent="-285750">
              <a:buClr>
                <a:schemeClr val="accent1"/>
              </a:buClr>
              <a:buFont typeface="Wingdings" panose="05000000000000000000" pitchFamily="2" charset="2"/>
              <a:buChar char="Ø"/>
            </a:pPr>
            <a:r>
              <a:rPr lang="en-US" sz="2000" dirty="0"/>
              <a:t>Cons:</a:t>
            </a:r>
          </a:p>
          <a:p>
            <a:pPr marL="1200150" lvl="2" indent="-285750">
              <a:buClr>
                <a:schemeClr val="accent1"/>
              </a:buClr>
              <a:buFont typeface="Wingdings" panose="05000000000000000000" pitchFamily="2" charset="2"/>
              <a:buChar char="Ø"/>
            </a:pPr>
            <a:r>
              <a:rPr lang="en-US" sz="2000" dirty="0"/>
              <a:t>Not effective for extended PSPS events</a:t>
            </a:r>
          </a:p>
        </p:txBody>
      </p:sp>
      <p:pic>
        <p:nvPicPr>
          <p:cNvPr id="2050" name="Picture 2" descr="Railroad Crossing Signals BackUp Solar">
            <a:extLst>
              <a:ext uri="{FF2B5EF4-FFF2-40B4-BE49-F238E27FC236}">
                <a16:creationId xmlns:a16="http://schemas.microsoft.com/office/drawing/2014/main" id="{67286F20-8E35-B238-B6C6-78D23AE5A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938" y="1335428"/>
            <a:ext cx="2533818" cy="1983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5F9A14E-58FB-4BA5-549E-BE9F23EC2480}"/>
              </a:ext>
            </a:extLst>
          </p:cNvPr>
          <p:cNvPicPr>
            <a:picLocks noChangeAspect="1"/>
          </p:cNvPicPr>
          <p:nvPr/>
        </p:nvPicPr>
        <p:blipFill>
          <a:blip r:embed="rId4"/>
          <a:stretch>
            <a:fillRect/>
          </a:stretch>
        </p:blipFill>
        <p:spPr>
          <a:xfrm>
            <a:off x="7072048" y="3472766"/>
            <a:ext cx="3334778" cy="1952200"/>
          </a:xfrm>
          <a:prstGeom prst="rect">
            <a:avLst/>
          </a:prstGeom>
        </p:spPr>
      </p:pic>
    </p:spTree>
    <p:extLst>
      <p:ext uri="{BB962C8B-B14F-4D97-AF65-F5344CB8AC3E}">
        <p14:creationId xmlns:p14="http://schemas.microsoft.com/office/powerpoint/2010/main" val="261576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B863-9DDB-0D1E-E1AB-5EA068A68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7CD1A-0AC3-B7B5-8F5E-1A5BF9C4C1C6}"/>
              </a:ext>
            </a:extLst>
          </p:cNvPr>
          <p:cNvSpPr>
            <a:spLocks noGrp="1"/>
          </p:cNvSpPr>
          <p:nvPr>
            <p:ph type="title"/>
          </p:nvPr>
        </p:nvSpPr>
        <p:spPr>
          <a:xfrm>
            <a:off x="663787" y="209974"/>
            <a:ext cx="11106528" cy="1320800"/>
          </a:xfrm>
        </p:spPr>
        <p:txBody>
          <a:bodyPr/>
          <a:lstStyle/>
          <a:p>
            <a:r>
              <a:rPr lang="en-US" dirty="0"/>
              <a:t>Backup Power for Public Safety Power Shutoff Events</a:t>
            </a:r>
          </a:p>
        </p:txBody>
      </p:sp>
      <p:sp>
        <p:nvSpPr>
          <p:cNvPr id="3" name="Date Placeholder 2">
            <a:extLst>
              <a:ext uri="{FF2B5EF4-FFF2-40B4-BE49-F238E27FC236}">
                <a16:creationId xmlns:a16="http://schemas.microsoft.com/office/drawing/2014/main" id="{51DF4FFF-5595-0CD9-D9A0-CB6DE669F303}"/>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2754C2DF-CF72-03C4-966C-96E46547C108}"/>
              </a:ext>
            </a:extLst>
          </p:cNvPr>
          <p:cNvSpPr>
            <a:spLocks noGrp="1"/>
          </p:cNvSpPr>
          <p:nvPr>
            <p:ph type="ftr" sz="quarter" idx="11"/>
          </p:nvPr>
        </p:nvSpPr>
        <p:spPr/>
        <p:txBody>
          <a:bodyPr/>
          <a:lstStyle/>
          <a:p>
            <a:r>
              <a:rPr lang="en-US" altLang="en-US">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8310F072-04C5-F14F-FB81-EBB5D72CB287}"/>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6</a:t>
            </a:fld>
            <a:endParaRPr lang="en-US" altLang="en-US"/>
          </a:p>
        </p:txBody>
      </p:sp>
      <p:sp>
        <p:nvSpPr>
          <p:cNvPr id="7" name="TextBox 6">
            <a:extLst>
              <a:ext uri="{FF2B5EF4-FFF2-40B4-BE49-F238E27FC236}">
                <a16:creationId xmlns:a16="http://schemas.microsoft.com/office/drawing/2014/main" id="{76DE88EB-8BF1-0F68-CE0D-3DF3D75984AB}"/>
              </a:ext>
            </a:extLst>
          </p:cNvPr>
          <p:cNvSpPr txBox="1"/>
          <p:nvPr/>
        </p:nvSpPr>
        <p:spPr>
          <a:xfrm>
            <a:off x="560920" y="1335427"/>
            <a:ext cx="6511128" cy="2246769"/>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Hydrogen Fuel Cell</a:t>
            </a:r>
          </a:p>
          <a:p>
            <a:pPr marL="742950" lvl="1" indent="-285750">
              <a:buClr>
                <a:schemeClr val="accent1"/>
              </a:buClr>
              <a:buFont typeface="Wingdings" panose="05000000000000000000" pitchFamily="2" charset="2"/>
              <a:buChar char="Ø"/>
            </a:pPr>
            <a:r>
              <a:rPr lang="en-US" sz="2000" dirty="0"/>
              <a:t>Pros:</a:t>
            </a:r>
          </a:p>
          <a:p>
            <a:pPr marL="1200150" lvl="2" indent="-285750">
              <a:buClr>
                <a:schemeClr val="accent1"/>
              </a:buClr>
              <a:buFont typeface="Wingdings" panose="05000000000000000000" pitchFamily="2" charset="2"/>
              <a:buChar char="Ø"/>
            </a:pPr>
            <a:r>
              <a:rPr lang="en-US" sz="2000" dirty="0"/>
              <a:t>Can provide 5+ days of power</a:t>
            </a:r>
          </a:p>
          <a:p>
            <a:pPr marL="1200150" lvl="2" indent="-285750">
              <a:buClr>
                <a:schemeClr val="accent1"/>
              </a:buClr>
              <a:buFont typeface="Wingdings" panose="05000000000000000000" pitchFamily="2" charset="2"/>
              <a:buChar char="Ø"/>
            </a:pPr>
            <a:r>
              <a:rPr lang="en-US" sz="2000" dirty="0"/>
              <a:t>No noise</a:t>
            </a:r>
          </a:p>
          <a:p>
            <a:pPr marL="1200150" lvl="2" indent="-285750">
              <a:buClr>
                <a:schemeClr val="accent1"/>
              </a:buClr>
              <a:buFont typeface="Wingdings" panose="05000000000000000000" pitchFamily="2" charset="2"/>
              <a:buChar char="Ø"/>
            </a:pPr>
            <a:r>
              <a:rPr lang="en-US" sz="2000" dirty="0"/>
              <a:t>Clean water vapor emissions</a:t>
            </a:r>
          </a:p>
          <a:p>
            <a:pPr marL="742950" lvl="1" indent="-285750">
              <a:buClr>
                <a:schemeClr val="accent1"/>
              </a:buClr>
              <a:buFont typeface="Wingdings" panose="05000000000000000000" pitchFamily="2" charset="2"/>
              <a:buChar char="Ø"/>
            </a:pPr>
            <a:r>
              <a:rPr lang="en-US" sz="2000" dirty="0"/>
              <a:t>Cons:</a:t>
            </a:r>
          </a:p>
          <a:p>
            <a:pPr marL="1200150" lvl="2" indent="-285750">
              <a:buClr>
                <a:schemeClr val="accent1"/>
              </a:buClr>
              <a:buFont typeface="Wingdings" panose="05000000000000000000" pitchFamily="2" charset="2"/>
              <a:buChar char="Ø"/>
            </a:pPr>
            <a:r>
              <a:rPr lang="en-US" sz="2000" dirty="0"/>
              <a:t>Hydrogen gas cylinders</a:t>
            </a:r>
          </a:p>
        </p:txBody>
      </p:sp>
      <p:pic>
        <p:nvPicPr>
          <p:cNvPr id="9" name="Picture 8">
            <a:extLst>
              <a:ext uri="{FF2B5EF4-FFF2-40B4-BE49-F238E27FC236}">
                <a16:creationId xmlns:a16="http://schemas.microsoft.com/office/drawing/2014/main" id="{0BB03C78-14FF-F48F-DA91-77A6213076D5}"/>
              </a:ext>
            </a:extLst>
          </p:cNvPr>
          <p:cNvPicPr>
            <a:picLocks noChangeAspect="1"/>
          </p:cNvPicPr>
          <p:nvPr/>
        </p:nvPicPr>
        <p:blipFill>
          <a:blip r:embed="rId3"/>
          <a:stretch>
            <a:fillRect/>
          </a:stretch>
        </p:blipFill>
        <p:spPr>
          <a:xfrm>
            <a:off x="7072048" y="1366349"/>
            <a:ext cx="2939019" cy="3687636"/>
          </a:xfrm>
          <a:prstGeom prst="rect">
            <a:avLst/>
          </a:prstGeom>
        </p:spPr>
      </p:pic>
    </p:spTree>
    <p:extLst>
      <p:ext uri="{BB962C8B-B14F-4D97-AF65-F5344CB8AC3E}">
        <p14:creationId xmlns:p14="http://schemas.microsoft.com/office/powerpoint/2010/main" val="185134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8AE5B-23FD-A422-A078-CC9F7E1D6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45652-3C80-F2E7-B39D-59B2AA2F0195}"/>
              </a:ext>
            </a:extLst>
          </p:cNvPr>
          <p:cNvSpPr>
            <a:spLocks noGrp="1"/>
          </p:cNvSpPr>
          <p:nvPr>
            <p:ph type="title"/>
          </p:nvPr>
        </p:nvSpPr>
        <p:spPr>
          <a:xfrm>
            <a:off x="663787" y="209974"/>
            <a:ext cx="11106528" cy="1320800"/>
          </a:xfrm>
        </p:spPr>
        <p:txBody>
          <a:bodyPr/>
          <a:lstStyle/>
          <a:p>
            <a:r>
              <a:rPr lang="en-US" dirty="0"/>
              <a:t>In Progress/Upcoming Projects</a:t>
            </a:r>
          </a:p>
        </p:txBody>
      </p:sp>
      <p:sp>
        <p:nvSpPr>
          <p:cNvPr id="3" name="Date Placeholder 2">
            <a:extLst>
              <a:ext uri="{FF2B5EF4-FFF2-40B4-BE49-F238E27FC236}">
                <a16:creationId xmlns:a16="http://schemas.microsoft.com/office/drawing/2014/main" id="{2F98C92E-5748-4ED9-CC6B-EB6F77D3C087}"/>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23932FC4-577F-1340-DFE8-FE733C9ACDBE}"/>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5BBF93E2-14C8-188D-9B9C-DBD758084B89}"/>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7</a:t>
            </a:fld>
            <a:endParaRPr lang="en-US" altLang="en-US"/>
          </a:p>
        </p:txBody>
      </p:sp>
      <p:sp>
        <p:nvSpPr>
          <p:cNvPr id="7" name="TextBox 6">
            <a:extLst>
              <a:ext uri="{FF2B5EF4-FFF2-40B4-BE49-F238E27FC236}">
                <a16:creationId xmlns:a16="http://schemas.microsoft.com/office/drawing/2014/main" id="{B15D3F1D-EE19-60EA-F3A6-4791A154BC68}"/>
              </a:ext>
            </a:extLst>
          </p:cNvPr>
          <p:cNvSpPr txBox="1"/>
          <p:nvPr/>
        </p:nvSpPr>
        <p:spPr>
          <a:xfrm>
            <a:off x="461527" y="1939738"/>
            <a:ext cx="6442856" cy="4093428"/>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Crosswalk Enhancements Countywide (HSIP Grant)</a:t>
            </a:r>
          </a:p>
          <a:p>
            <a:pPr>
              <a:buClr>
                <a:schemeClr val="accent1"/>
              </a:buClr>
            </a:pPr>
            <a:r>
              <a:rPr lang="en-US" sz="2000" dirty="0"/>
              <a:t> </a:t>
            </a:r>
          </a:p>
          <a:p>
            <a:pPr marL="617220" indent="-342900">
              <a:buClr>
                <a:schemeClr val="accent1"/>
              </a:buClr>
              <a:buFont typeface="Wingdings" panose="05000000000000000000" pitchFamily="2" charset="2"/>
              <a:buChar char="Ø"/>
            </a:pPr>
            <a:r>
              <a:rPr lang="en-US" sz="2000" dirty="0"/>
              <a:t>Install Rapid Rectangular Flashing Beacons (RRFBs) multiple locations Countywide</a:t>
            </a:r>
          </a:p>
          <a:p>
            <a:pPr marL="274320">
              <a:buClr>
                <a:schemeClr val="accent1"/>
              </a:buClr>
            </a:pPr>
            <a:endParaRPr lang="en-US" sz="2000" dirty="0"/>
          </a:p>
          <a:p>
            <a:pPr marL="742950" lvl="1" indent="-285750">
              <a:buClr>
                <a:schemeClr val="accent1"/>
              </a:buClr>
              <a:buFont typeface="Wingdings" panose="05000000000000000000" pitchFamily="2" charset="2"/>
              <a:buChar char="Ø"/>
            </a:pPr>
            <a:r>
              <a:rPr lang="en-US" sz="2000" dirty="0"/>
              <a:t>Locations are where there is no stop sign or traffic signal for the vehicular travel direction where pedestrians are crossing</a:t>
            </a:r>
          </a:p>
          <a:p>
            <a:pPr lvl="1">
              <a:buClr>
                <a:schemeClr val="accent1"/>
              </a:buClr>
            </a:pPr>
            <a:endParaRPr lang="en-US" sz="2000" dirty="0"/>
          </a:p>
          <a:p>
            <a:pPr marL="742950" lvl="1" indent="-285750">
              <a:buClr>
                <a:schemeClr val="accent1"/>
              </a:buClr>
              <a:buFont typeface="Wingdings" panose="05000000000000000000" pitchFamily="2" charset="2"/>
              <a:buChar char="Ø"/>
            </a:pPr>
            <a:r>
              <a:rPr lang="en-US" sz="2000" dirty="0"/>
              <a:t>Crossing Conifer Street at Bayberry Street</a:t>
            </a:r>
          </a:p>
          <a:p>
            <a:pPr lvl="1">
              <a:buClr>
                <a:schemeClr val="accent1"/>
              </a:buClr>
            </a:pPr>
            <a:endParaRPr lang="en-US" sz="2000" dirty="0"/>
          </a:p>
          <a:p>
            <a:pPr marL="742950" lvl="1" indent="-285750">
              <a:buClr>
                <a:schemeClr val="accent1"/>
              </a:buClr>
              <a:buFont typeface="Wingdings" panose="05000000000000000000" pitchFamily="2" charset="2"/>
              <a:buChar char="Ø"/>
            </a:pPr>
            <a:r>
              <a:rPr lang="en-US" sz="2000" dirty="0"/>
              <a:t>Additional locations can be evaluated for future Grant cycles</a:t>
            </a:r>
          </a:p>
        </p:txBody>
      </p:sp>
      <p:sp>
        <p:nvSpPr>
          <p:cNvPr id="6" name="TextBox 5">
            <a:extLst>
              <a:ext uri="{FF2B5EF4-FFF2-40B4-BE49-F238E27FC236}">
                <a16:creationId xmlns:a16="http://schemas.microsoft.com/office/drawing/2014/main" id="{EF0C6517-CF4F-63E6-739A-0E0558853F19}"/>
              </a:ext>
            </a:extLst>
          </p:cNvPr>
          <p:cNvSpPr txBox="1"/>
          <p:nvPr/>
        </p:nvSpPr>
        <p:spPr>
          <a:xfrm>
            <a:off x="461527" y="932927"/>
            <a:ext cx="10967293" cy="1015663"/>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Adaptive Corridor Study (Ongoing) </a:t>
            </a:r>
          </a:p>
          <a:p>
            <a:pPr marL="742950" lvl="1" indent="-285750">
              <a:buClr>
                <a:schemeClr val="accent1"/>
              </a:buClr>
              <a:buFont typeface="Wingdings" panose="05000000000000000000" pitchFamily="2" charset="2"/>
              <a:buChar char="Ø"/>
            </a:pPr>
            <a:r>
              <a:rPr lang="en-US" sz="2000" dirty="0"/>
              <a:t>This is a County wide study to determine if the signalized corridors, including Kanan Road are compatible with an Adaptive Corridor design. </a:t>
            </a:r>
          </a:p>
        </p:txBody>
      </p:sp>
      <p:pic>
        <p:nvPicPr>
          <p:cNvPr id="9" name="Picture 8">
            <a:extLst>
              <a:ext uri="{FF2B5EF4-FFF2-40B4-BE49-F238E27FC236}">
                <a16:creationId xmlns:a16="http://schemas.microsoft.com/office/drawing/2014/main" id="{4F4CD1C7-67BE-0234-FE88-D1F2C1C5E7A1}"/>
              </a:ext>
            </a:extLst>
          </p:cNvPr>
          <p:cNvPicPr>
            <a:picLocks noChangeAspect="1"/>
          </p:cNvPicPr>
          <p:nvPr/>
        </p:nvPicPr>
        <p:blipFill>
          <a:blip r:embed="rId3"/>
          <a:srcRect l="82364"/>
          <a:stretch/>
        </p:blipFill>
        <p:spPr>
          <a:xfrm>
            <a:off x="10419907" y="2257106"/>
            <a:ext cx="1108306" cy="3502833"/>
          </a:xfrm>
          <a:prstGeom prst="rect">
            <a:avLst/>
          </a:prstGeom>
        </p:spPr>
      </p:pic>
      <p:pic>
        <p:nvPicPr>
          <p:cNvPr id="12" name="Picture 11">
            <a:extLst>
              <a:ext uri="{FF2B5EF4-FFF2-40B4-BE49-F238E27FC236}">
                <a16:creationId xmlns:a16="http://schemas.microsoft.com/office/drawing/2014/main" id="{4D939632-08FC-522D-A205-F5C26BC62E6C}"/>
              </a:ext>
            </a:extLst>
          </p:cNvPr>
          <p:cNvPicPr>
            <a:picLocks noChangeAspect="1"/>
          </p:cNvPicPr>
          <p:nvPr/>
        </p:nvPicPr>
        <p:blipFill>
          <a:blip r:embed="rId4"/>
          <a:stretch>
            <a:fillRect/>
          </a:stretch>
        </p:blipFill>
        <p:spPr>
          <a:xfrm>
            <a:off x="6561000" y="2389584"/>
            <a:ext cx="3782321" cy="3355743"/>
          </a:xfrm>
          <a:prstGeom prst="rect">
            <a:avLst/>
          </a:prstGeom>
        </p:spPr>
      </p:pic>
    </p:spTree>
    <p:extLst>
      <p:ext uri="{BB962C8B-B14F-4D97-AF65-F5344CB8AC3E}">
        <p14:creationId xmlns:p14="http://schemas.microsoft.com/office/powerpoint/2010/main" val="113671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7833-4F9B-0F2C-960F-5D08583A8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17054-F8A7-A5FF-231F-4CFB529E8E09}"/>
              </a:ext>
            </a:extLst>
          </p:cNvPr>
          <p:cNvSpPr>
            <a:spLocks noGrp="1"/>
          </p:cNvSpPr>
          <p:nvPr>
            <p:ph type="title"/>
          </p:nvPr>
        </p:nvSpPr>
        <p:spPr>
          <a:xfrm>
            <a:off x="597821" y="345887"/>
            <a:ext cx="8596668" cy="795688"/>
          </a:xfrm>
        </p:spPr>
        <p:txBody>
          <a:bodyPr/>
          <a:lstStyle/>
          <a:p>
            <a:r>
              <a:rPr lang="en-US" dirty="0"/>
              <a:t>Oak Park Paving</a:t>
            </a:r>
          </a:p>
        </p:txBody>
      </p:sp>
      <p:sp>
        <p:nvSpPr>
          <p:cNvPr id="3" name="Date Placeholder 2">
            <a:extLst>
              <a:ext uri="{FF2B5EF4-FFF2-40B4-BE49-F238E27FC236}">
                <a16:creationId xmlns:a16="http://schemas.microsoft.com/office/drawing/2014/main" id="{F909D50F-4E82-CCC6-F1A6-1A83D2DF7D40}"/>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15E68D23-E9FD-A431-6EA4-406C83145328}"/>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81D47E41-7968-5B5F-99C1-F9083BED2DAC}"/>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8</a:t>
            </a:fld>
            <a:endParaRPr lang="en-US" altLang="en-US"/>
          </a:p>
        </p:txBody>
      </p:sp>
      <p:pic>
        <p:nvPicPr>
          <p:cNvPr id="7" name="Picture 6">
            <a:extLst>
              <a:ext uri="{FF2B5EF4-FFF2-40B4-BE49-F238E27FC236}">
                <a16:creationId xmlns:a16="http://schemas.microsoft.com/office/drawing/2014/main" id="{EE80AB20-C7D0-BB18-4E27-F5DFB9EA5489}"/>
              </a:ext>
            </a:extLst>
          </p:cNvPr>
          <p:cNvPicPr>
            <a:picLocks noChangeAspect="1"/>
          </p:cNvPicPr>
          <p:nvPr/>
        </p:nvPicPr>
        <p:blipFill>
          <a:blip r:embed="rId3"/>
          <a:stretch>
            <a:fillRect/>
          </a:stretch>
        </p:blipFill>
        <p:spPr>
          <a:xfrm>
            <a:off x="6692316" y="306555"/>
            <a:ext cx="4822350" cy="5650164"/>
          </a:xfrm>
          <a:prstGeom prst="rect">
            <a:avLst/>
          </a:prstGeom>
        </p:spPr>
      </p:pic>
      <p:sp>
        <p:nvSpPr>
          <p:cNvPr id="8" name="TextBox 7">
            <a:extLst>
              <a:ext uri="{FF2B5EF4-FFF2-40B4-BE49-F238E27FC236}">
                <a16:creationId xmlns:a16="http://schemas.microsoft.com/office/drawing/2014/main" id="{3F88ED79-656F-C182-FFBA-B2EED701E838}"/>
              </a:ext>
            </a:extLst>
          </p:cNvPr>
          <p:cNvSpPr txBox="1"/>
          <p:nvPr/>
        </p:nvSpPr>
        <p:spPr>
          <a:xfrm>
            <a:off x="547374" y="1405288"/>
            <a:ext cx="6055558" cy="4708981"/>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sz="2000" dirty="0"/>
              <a:t>Scheduled Summer 2026</a:t>
            </a:r>
          </a:p>
          <a:p>
            <a:pPr marL="285750" indent="-285750">
              <a:buClr>
                <a:schemeClr val="accent1"/>
              </a:buClr>
              <a:buFont typeface="Wingdings" panose="05000000000000000000" pitchFamily="2" charset="2"/>
              <a:buChar char="Ø"/>
            </a:pPr>
            <a:endParaRPr lang="en-US" sz="2000" dirty="0"/>
          </a:p>
          <a:p>
            <a:pPr marL="285750" indent="-285750">
              <a:buClr>
                <a:schemeClr val="accent1"/>
              </a:buClr>
              <a:buFont typeface="Wingdings" panose="05000000000000000000" pitchFamily="2" charset="2"/>
              <a:buChar char="Ø"/>
            </a:pPr>
            <a:r>
              <a:rPr lang="en-US" sz="2000" dirty="0"/>
              <a:t>Work will include:</a:t>
            </a:r>
          </a:p>
          <a:p>
            <a:pPr marL="742950" lvl="1" indent="-285750">
              <a:buClr>
                <a:schemeClr val="accent1"/>
              </a:buClr>
              <a:buFont typeface="Wingdings" panose="05000000000000000000" pitchFamily="2" charset="2"/>
              <a:buChar char="Ø"/>
            </a:pPr>
            <a:r>
              <a:rPr lang="en-US" sz="2000" dirty="0"/>
              <a:t>Pavement resurfacing</a:t>
            </a:r>
          </a:p>
          <a:p>
            <a:pPr marL="742950" lvl="1" indent="-285750">
              <a:buClr>
                <a:schemeClr val="accent1"/>
              </a:buClr>
              <a:buFont typeface="Wingdings" panose="05000000000000000000" pitchFamily="2" charset="2"/>
              <a:buChar char="Ø"/>
            </a:pPr>
            <a:r>
              <a:rPr lang="en-US" sz="2000" dirty="0"/>
              <a:t>Repairing Curb &amp; Gutter, Sidewalks &amp; Ramps</a:t>
            </a:r>
          </a:p>
          <a:p>
            <a:pPr marL="742950" lvl="1" indent="-285750">
              <a:buClr>
                <a:schemeClr val="accent1"/>
              </a:buClr>
              <a:buFont typeface="Wingdings" panose="05000000000000000000" pitchFamily="2" charset="2"/>
              <a:buChar char="Ø"/>
            </a:pPr>
            <a:endParaRPr lang="en-US" sz="2000" dirty="0"/>
          </a:p>
          <a:p>
            <a:pPr marL="285750" indent="-285750">
              <a:buClr>
                <a:schemeClr val="accent1"/>
              </a:buClr>
              <a:buFont typeface="Wingdings" panose="05000000000000000000" pitchFamily="2" charset="2"/>
              <a:buChar char="Ø"/>
            </a:pPr>
            <a:r>
              <a:rPr lang="en-US" sz="2000" dirty="0"/>
              <a:t>Inspectors and an arborist will begin making small marks to identify repairs</a:t>
            </a:r>
          </a:p>
          <a:p>
            <a:pPr marL="285750" indent="-285750">
              <a:buClr>
                <a:schemeClr val="accent1"/>
              </a:buClr>
              <a:buFont typeface="Wingdings" panose="05000000000000000000" pitchFamily="2" charset="2"/>
              <a:buChar char="Ø"/>
            </a:pPr>
            <a:endParaRPr lang="en-US" sz="2000" dirty="0"/>
          </a:p>
          <a:p>
            <a:pPr marL="285750" indent="-285750">
              <a:buClr>
                <a:schemeClr val="accent1"/>
              </a:buClr>
              <a:buFont typeface="Wingdings" panose="05000000000000000000" pitchFamily="2" charset="2"/>
              <a:buChar char="Ø"/>
            </a:pPr>
            <a:r>
              <a:rPr lang="en-US" sz="2000" dirty="0"/>
              <a:t>In the event a repair or replacement is required, the adjacent property owner will be notified and presented with two options</a:t>
            </a:r>
          </a:p>
          <a:p>
            <a:pPr marL="285750" indent="-285750">
              <a:buClr>
                <a:schemeClr val="accent1"/>
              </a:buClr>
              <a:buFont typeface="Wingdings" panose="05000000000000000000" pitchFamily="2" charset="2"/>
              <a:buChar char="Ø"/>
            </a:pPr>
            <a:endParaRPr lang="en-US" sz="2000" dirty="0"/>
          </a:p>
          <a:p>
            <a:pPr marL="742950" lvl="1" indent="-285750">
              <a:buClr>
                <a:schemeClr val="accent1"/>
              </a:buClr>
              <a:buFont typeface="Wingdings" panose="05000000000000000000" pitchFamily="2" charset="2"/>
              <a:buChar char="Ø"/>
            </a:pPr>
            <a:endParaRPr lang="en-US" sz="2000" dirty="0"/>
          </a:p>
          <a:p>
            <a:pPr marL="742950" lvl="1" indent="-285750">
              <a:buClr>
                <a:schemeClr val="accent1"/>
              </a:buClr>
              <a:buFont typeface="Wingdings" panose="05000000000000000000" pitchFamily="2" charset="2"/>
              <a:buChar char="Ø"/>
            </a:pPr>
            <a:endParaRPr lang="en-US" sz="2000" dirty="0"/>
          </a:p>
        </p:txBody>
      </p:sp>
      <p:graphicFrame>
        <p:nvGraphicFramePr>
          <p:cNvPr id="9" name="Table 8">
            <a:extLst>
              <a:ext uri="{FF2B5EF4-FFF2-40B4-BE49-F238E27FC236}">
                <a16:creationId xmlns:a16="http://schemas.microsoft.com/office/drawing/2014/main" id="{CF6AF1F8-737C-7819-24A2-38698FAA27A1}"/>
              </a:ext>
            </a:extLst>
          </p:cNvPr>
          <p:cNvGraphicFramePr>
            <a:graphicFrameLocks noGrp="1"/>
          </p:cNvGraphicFramePr>
          <p:nvPr/>
        </p:nvGraphicFramePr>
        <p:xfrm>
          <a:off x="877291" y="5157120"/>
          <a:ext cx="5691264" cy="914400"/>
        </p:xfrm>
        <a:graphic>
          <a:graphicData uri="http://schemas.openxmlformats.org/drawingml/2006/table">
            <a:tbl>
              <a:tblPr firstRow="1" bandRow="1">
                <a:tableStyleId>{5C22544A-7EE6-4342-B048-85BDC9FD1C3A}</a:tableStyleId>
              </a:tblPr>
              <a:tblGrid>
                <a:gridCol w="2845632">
                  <a:extLst>
                    <a:ext uri="{9D8B030D-6E8A-4147-A177-3AD203B41FA5}">
                      <a16:colId xmlns:a16="http://schemas.microsoft.com/office/drawing/2014/main" val="1473449891"/>
                    </a:ext>
                  </a:extLst>
                </a:gridCol>
                <a:gridCol w="2845632">
                  <a:extLst>
                    <a:ext uri="{9D8B030D-6E8A-4147-A177-3AD203B41FA5}">
                      <a16:colId xmlns:a16="http://schemas.microsoft.com/office/drawing/2014/main" val="2345432444"/>
                    </a:ext>
                  </a:extLst>
                </a:gridCol>
              </a:tblGrid>
              <a:tr h="370840">
                <a:tc>
                  <a:txBody>
                    <a:bodyPr/>
                    <a:lstStyle/>
                    <a:p>
                      <a:r>
                        <a:rPr lang="en-US" dirty="0">
                          <a:solidFill>
                            <a:schemeClr val="tx1"/>
                          </a:solidFill>
                        </a:rPr>
                        <a:t>1. Owner makes the repairs</a:t>
                      </a:r>
                    </a:p>
                  </a:txBody>
                  <a:tcPr>
                    <a:noFill/>
                  </a:tcPr>
                </a:tc>
                <a:tc>
                  <a:txBody>
                    <a:bodyPr/>
                    <a:lstStyle/>
                    <a:p>
                      <a:r>
                        <a:rPr lang="en-US" dirty="0">
                          <a:solidFill>
                            <a:schemeClr val="tx1"/>
                          </a:solidFill>
                        </a:rPr>
                        <a:t>2. Repaired w/ County’s project and owner invoiced</a:t>
                      </a:r>
                    </a:p>
                  </a:txBody>
                  <a:tcPr>
                    <a:noFill/>
                  </a:tcPr>
                </a:tc>
                <a:extLst>
                  <a:ext uri="{0D108BD9-81ED-4DB2-BD59-A6C34878D82A}">
                    <a16:rowId xmlns:a16="http://schemas.microsoft.com/office/drawing/2014/main" val="1659633641"/>
                  </a:ext>
                </a:extLst>
              </a:tr>
            </a:tbl>
          </a:graphicData>
        </a:graphic>
      </p:graphicFrame>
    </p:spTree>
    <p:extLst>
      <p:ext uri="{BB962C8B-B14F-4D97-AF65-F5344CB8AC3E}">
        <p14:creationId xmlns:p14="http://schemas.microsoft.com/office/powerpoint/2010/main" val="131177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24DB-0A03-ED60-0FD9-4FA814D0ABC7}"/>
              </a:ext>
            </a:extLst>
          </p:cNvPr>
          <p:cNvSpPr>
            <a:spLocks noGrp="1"/>
          </p:cNvSpPr>
          <p:nvPr>
            <p:ph type="title"/>
          </p:nvPr>
        </p:nvSpPr>
        <p:spPr>
          <a:xfrm>
            <a:off x="677334" y="278767"/>
            <a:ext cx="8596668" cy="795688"/>
          </a:xfrm>
        </p:spPr>
        <p:txBody>
          <a:bodyPr>
            <a:normAutofit fontScale="90000"/>
          </a:bodyPr>
          <a:lstStyle/>
          <a:p>
            <a:r>
              <a:rPr lang="en-US" dirty="0"/>
              <a:t>Sidewalk &amp; Tree Maintenance Responsibility</a:t>
            </a:r>
          </a:p>
        </p:txBody>
      </p:sp>
      <p:sp>
        <p:nvSpPr>
          <p:cNvPr id="3" name="Date Placeholder 2">
            <a:extLst>
              <a:ext uri="{FF2B5EF4-FFF2-40B4-BE49-F238E27FC236}">
                <a16:creationId xmlns:a16="http://schemas.microsoft.com/office/drawing/2014/main" id="{D42EFE05-B51A-6299-482F-12AE3584839E}"/>
              </a:ext>
            </a:extLst>
          </p:cNvPr>
          <p:cNvSpPr>
            <a:spLocks noGrp="1"/>
          </p:cNvSpPr>
          <p:nvPr>
            <p:ph type="dt" sz="half" idx="10"/>
          </p:nvPr>
        </p:nvSpPr>
        <p:spPr/>
        <p:txBody>
          <a:bodyPr/>
          <a:lstStyle/>
          <a:p>
            <a:r>
              <a:rPr lang="en-US" altLang="en-US" dirty="0"/>
              <a:t>March 27, 2025</a:t>
            </a:r>
          </a:p>
        </p:txBody>
      </p:sp>
      <p:sp>
        <p:nvSpPr>
          <p:cNvPr id="4" name="Footer Placeholder 3">
            <a:extLst>
              <a:ext uri="{FF2B5EF4-FFF2-40B4-BE49-F238E27FC236}">
                <a16:creationId xmlns:a16="http://schemas.microsoft.com/office/drawing/2014/main" id="{9403BE2B-8598-67A1-DE36-4C3FEC7D63AB}"/>
              </a:ext>
            </a:extLst>
          </p:cNvPr>
          <p:cNvSpPr>
            <a:spLocks noGrp="1"/>
          </p:cNvSpPr>
          <p:nvPr>
            <p:ph type="ftr" sz="quarter" idx="11"/>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Roads &amp; Transportation</a:t>
            </a:r>
          </a:p>
        </p:txBody>
      </p:sp>
      <p:sp>
        <p:nvSpPr>
          <p:cNvPr id="5" name="Slide Number Placeholder 4">
            <a:extLst>
              <a:ext uri="{FF2B5EF4-FFF2-40B4-BE49-F238E27FC236}">
                <a16:creationId xmlns:a16="http://schemas.microsoft.com/office/drawing/2014/main" id="{2A2BD310-7F67-14C8-C443-5A604CD62EC1}"/>
              </a:ext>
            </a:extLst>
          </p:cNvPr>
          <p:cNvSpPr>
            <a:spLocks noGrp="1"/>
          </p:cNvSpPr>
          <p:nvPr>
            <p:ph type="sldNum" sz="quarter" idx="12"/>
          </p:nvPr>
        </p:nvSpPr>
        <p:spPr/>
        <p:txBody>
          <a:bodyPr/>
          <a:lstStyle/>
          <a:p>
            <a:r>
              <a:rPr lang="en-US" altLang="en-US"/>
              <a:t>Slide </a:t>
            </a:r>
            <a:fld id="{C85F3218-2598-46BA-A055-48BD03872C67}" type="slidenum">
              <a:rPr lang="en-US" altLang="en-US" smtClean="0"/>
              <a:pPr/>
              <a:t>9</a:t>
            </a:fld>
            <a:endParaRPr lang="en-US" altLang="en-US"/>
          </a:p>
        </p:txBody>
      </p:sp>
      <p:sp>
        <p:nvSpPr>
          <p:cNvPr id="8" name="TextBox 7">
            <a:extLst>
              <a:ext uri="{FF2B5EF4-FFF2-40B4-BE49-F238E27FC236}">
                <a16:creationId xmlns:a16="http://schemas.microsoft.com/office/drawing/2014/main" id="{74BA35B5-9FD7-BEB5-18FB-B72120C1D609}"/>
              </a:ext>
            </a:extLst>
          </p:cNvPr>
          <p:cNvSpPr txBox="1"/>
          <p:nvPr/>
        </p:nvSpPr>
        <p:spPr>
          <a:xfrm>
            <a:off x="5329187" y="1520801"/>
            <a:ext cx="6349350" cy="3772828"/>
          </a:xfrm>
          <a:prstGeom prst="rect">
            <a:avLst/>
          </a:prstGeom>
          <a:noFill/>
        </p:spPr>
        <p:txBody>
          <a:bodyPr wrap="square" rtlCol="0">
            <a:spAutoFit/>
          </a:bodyPr>
          <a:lstStyle/>
          <a:p>
            <a:pPr algn="l" rtl="0" fontAlgn="base">
              <a:lnSpc>
                <a:spcPts val="2250"/>
              </a:lnSpc>
            </a:pPr>
            <a:endParaRPr lang="en-US" sz="2000" b="0" i="0" u="none" strike="noStrike" dirty="0">
              <a:solidFill>
                <a:srgbClr val="40404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1"/>
              </a:buClr>
              <a:buFont typeface="Wingdings" panose="05000000000000000000" pitchFamily="2" charset="2"/>
              <a:buChar char="Ø"/>
            </a:pPr>
            <a:r>
              <a:rPr lang="en-US" sz="2000" b="0" i="0" u="none" strike="noStrike" dirty="0">
                <a:solidFill>
                  <a:srgbClr val="404040"/>
                </a:solidFill>
                <a:effectLst/>
                <a:latin typeface="Tahoma" panose="020B0604030504040204" pitchFamily="34" charset="0"/>
                <a:ea typeface="Tahoma" panose="020B0604030504040204" pitchFamily="34" charset="0"/>
                <a:cs typeface="Tahoma" panose="020B0604030504040204" pitchFamily="34" charset="0"/>
              </a:rPr>
              <a:t>CA S&amp;H Code Section 5610 – Adjacent property owner is responsible for sidewalk maintenance</a:t>
            </a:r>
          </a:p>
          <a:p>
            <a:pPr marL="342900" indent="-342900">
              <a:buClr>
                <a:schemeClr val="accent1"/>
              </a:buClr>
              <a:buFont typeface="Wingdings" panose="05000000000000000000" pitchFamily="2" charset="2"/>
              <a:buChar char="Ø"/>
            </a:pPr>
            <a:endParaRPr lang="en-US" sz="2000" dirty="0">
              <a:solidFill>
                <a:srgbClr val="404040"/>
              </a:solidFill>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1"/>
              </a:buClr>
              <a:buFont typeface="Wingdings" panose="05000000000000000000" pitchFamily="2" charset="2"/>
              <a:buChar char="Ø"/>
            </a:pPr>
            <a:r>
              <a:rPr lang="en-US" sz="2000" b="0" i="0" u="none" strike="noStrike" dirty="0">
                <a:solidFill>
                  <a:srgbClr val="404040"/>
                </a:solidFill>
                <a:effectLst/>
                <a:latin typeface="Tahoma" panose="020B0604030504040204" pitchFamily="34" charset="0"/>
                <a:ea typeface="Tahoma" panose="020B0604030504040204" pitchFamily="34" charset="0"/>
                <a:cs typeface="Tahoma" panose="020B0604030504040204" pitchFamily="34" charset="0"/>
              </a:rPr>
              <a:t>County Ordinance 4355 – Sidewalk maintenance and liability</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1"/>
              </a:buClr>
              <a:buFont typeface="Wingdings" panose="05000000000000000000" pitchFamily="2" charset="2"/>
              <a:buChar char="Ø"/>
            </a:pPr>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1"/>
              </a:buClr>
              <a:buFont typeface="Wingdings" panose="05000000000000000000" pitchFamily="2" charset="2"/>
              <a:buChar char="Ø"/>
            </a:pPr>
            <a:r>
              <a:rPr lang="en-US" sz="2000" b="0" i="0" u="none" strike="noStrike" dirty="0">
                <a:solidFill>
                  <a:srgbClr val="404040"/>
                </a:solidFill>
                <a:effectLst/>
                <a:latin typeface="Tahoma" panose="020B0604030504040204" pitchFamily="34" charset="0"/>
                <a:ea typeface="Tahoma" panose="020B0604030504040204" pitchFamily="34" charset="0"/>
                <a:cs typeface="Tahoma" panose="020B0604030504040204" pitchFamily="34" charset="0"/>
              </a:rPr>
              <a:t>1/2" Maximum sidewalk displacement</a:t>
            </a:r>
          </a:p>
          <a:p>
            <a:pPr marL="342900" indent="-342900">
              <a:buClr>
                <a:schemeClr val="accent1"/>
              </a:buClr>
              <a:buFont typeface="Wingdings" panose="05000000000000000000" pitchFamily="2" charset="2"/>
              <a:buChar char="Ø"/>
            </a:pPr>
            <a:endParaRPr lang="en-US" sz="2000" dirty="0">
              <a:solidFill>
                <a:srgbClr val="404040"/>
              </a:solidFill>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1"/>
              </a:buClr>
              <a:buFont typeface="Wingdings" panose="05000000000000000000" pitchFamily="2" charset="2"/>
              <a:buChar char="Ø"/>
            </a:pPr>
            <a:r>
              <a:rPr lang="en-US" sz="2000" b="0" i="0" u="none" strike="noStrike" dirty="0">
                <a:solidFill>
                  <a:srgbClr val="404040"/>
                </a:solidFill>
                <a:effectLst/>
                <a:latin typeface="Tahoma" panose="020B0604030504040204" pitchFamily="34" charset="0"/>
                <a:ea typeface="Tahoma" panose="020B0604030504040204" pitchFamily="34" charset="0"/>
                <a:cs typeface="Tahoma" panose="020B0604030504040204" pitchFamily="34" charset="0"/>
              </a:rPr>
              <a:t>Priority is to protect trees wherever possible without creating a safety hazard</a:t>
            </a:r>
          </a:p>
          <a:p>
            <a:pPr>
              <a:buClr>
                <a:schemeClr val="accent1"/>
              </a:buClr>
            </a:pP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5E01417A-DC59-B07E-E5C0-9E2B7B921EC1}"/>
              </a:ext>
            </a:extLst>
          </p:cNvPr>
          <p:cNvPicPr>
            <a:picLocks noChangeAspect="1"/>
          </p:cNvPicPr>
          <p:nvPr/>
        </p:nvPicPr>
        <p:blipFill>
          <a:blip r:embed="rId3"/>
          <a:stretch>
            <a:fillRect/>
          </a:stretch>
        </p:blipFill>
        <p:spPr>
          <a:xfrm>
            <a:off x="131547" y="1244586"/>
            <a:ext cx="5081036" cy="4386193"/>
          </a:xfrm>
          <a:prstGeom prst="rect">
            <a:avLst/>
          </a:prstGeom>
        </p:spPr>
      </p:pic>
    </p:spTree>
    <p:extLst>
      <p:ext uri="{BB962C8B-B14F-4D97-AF65-F5344CB8AC3E}">
        <p14:creationId xmlns:p14="http://schemas.microsoft.com/office/powerpoint/2010/main" val="200723571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4C0DC4FFDFED4092BF718202418CD1" ma:contentTypeVersion="17" ma:contentTypeDescription="Create a new document." ma:contentTypeScope="" ma:versionID="e2f173c277cf0060797c1eef68f983f5">
  <xsd:schema xmlns:xsd="http://www.w3.org/2001/XMLSchema" xmlns:xs="http://www.w3.org/2001/XMLSchema" xmlns:p="http://schemas.microsoft.com/office/2006/metadata/properties" xmlns:ns2="fde4337f-9ca8-4b3a-8b5a-8cf67d3dc8da" xmlns:ns3="fc3efcf1-47fe-4627-b303-3dfa7fb1c780" targetNamespace="http://schemas.microsoft.com/office/2006/metadata/properties" ma:root="true" ma:fieldsID="82f735ec6c1031c6a84330ffdadfb297" ns2:_="" ns3:_="">
    <xsd:import namespace="fde4337f-9ca8-4b3a-8b5a-8cf67d3dc8da"/>
    <xsd:import namespace="fc3efcf1-47fe-4627-b303-3dfa7fb1c78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Street"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e4337f-9ca8-4b3a-8b5a-8cf67d3dc8d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86e6469e-21ac-4ac9-9452-ab01131c4cb7}" ma:internalName="TaxCatchAll" ma:showField="CatchAllData" ma:web="fde4337f-9ca8-4b3a-8b5a-8cf67d3dc8d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3efcf1-47fe-4627-b303-3dfa7fb1c78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Street" ma:index="17" nillable="true" ma:displayName="Street" ma:format="Dropdown" ma:internalName="Street">
      <xsd:simpleType>
        <xsd:restriction base="dms:Text">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9d13fc-c809-493d-abca-e31c9aa207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de4337f-9ca8-4b3a-8b5a-8cf67d3dc8da" xsi:nil="true"/>
    <SharedWithUsers xmlns="fde4337f-9ca8-4b3a-8b5a-8cf67d3dc8da">
      <UserInfo>
        <DisplayName>Balan, Anitha</DisplayName>
        <AccountId>79</AccountId>
        <AccountType/>
      </UserInfo>
    </SharedWithUsers>
    <lcf76f155ced4ddcb4097134ff3c332f xmlns="fc3efcf1-47fe-4627-b303-3dfa7fb1c780">
      <Terms xmlns="http://schemas.microsoft.com/office/infopath/2007/PartnerControls"/>
    </lcf76f155ced4ddcb4097134ff3c332f>
    <Street xmlns="fc3efcf1-47fe-4627-b303-3dfa7fb1c780" xsi:nil="true"/>
  </documentManagement>
</p:properties>
</file>

<file path=customXml/itemProps1.xml><?xml version="1.0" encoding="utf-8"?>
<ds:datastoreItem xmlns:ds="http://schemas.openxmlformats.org/officeDocument/2006/customXml" ds:itemID="{5FF8A4F4-E289-4DF3-A28A-8B3457E46A7C}">
  <ds:schemaRefs>
    <ds:schemaRef ds:uri="http://schemas.microsoft.com/sharepoint/v3/contenttype/forms"/>
  </ds:schemaRefs>
</ds:datastoreItem>
</file>

<file path=customXml/itemProps2.xml><?xml version="1.0" encoding="utf-8"?>
<ds:datastoreItem xmlns:ds="http://schemas.openxmlformats.org/officeDocument/2006/customXml" ds:itemID="{E0BA75CA-03AC-432B-AED1-46FC20228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e4337f-9ca8-4b3a-8b5a-8cf67d3dc8da"/>
    <ds:schemaRef ds:uri="fc3efcf1-47fe-4627-b303-3dfa7fb1c7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CB3E5B-3ABC-405F-9CC0-8234852D85B6}">
  <ds:schemaRefs>
    <ds:schemaRef ds:uri="http://purl.org/dc/elements/1.1/"/>
    <ds:schemaRef ds:uri="http://schemas.microsoft.com/office/2006/metadata/properties"/>
    <ds:schemaRef ds:uri="fc3efcf1-47fe-4627-b303-3dfa7fb1c780"/>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fde4337f-9ca8-4b3a-8b5a-8cf67d3dc8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4037</TotalTime>
  <Words>1149</Words>
  <Application>Microsoft Office PowerPoint</Application>
  <PresentationFormat>Widescreen</PresentationFormat>
  <Paragraphs>186</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GT America</vt:lpstr>
      <vt:lpstr>Tahoma</vt:lpstr>
      <vt:lpstr>Times New Roman</vt:lpstr>
      <vt:lpstr>Wingdings</vt:lpstr>
      <vt:lpstr>Wingdings 3</vt:lpstr>
      <vt:lpstr>Facet</vt:lpstr>
      <vt:lpstr>Roads &amp; Transportation Oak Park MAC Meeting</vt:lpstr>
      <vt:lpstr>Systemic Signal Improvement Project  $6.8M overall, $5.8M from HSIP Grant</vt:lpstr>
      <vt:lpstr>Systemic Signal Improvement Project Schedule – in Oak Park</vt:lpstr>
      <vt:lpstr>Backup Power for Public Safety Power Shutoff Events</vt:lpstr>
      <vt:lpstr>Backup Power for Public Safety Power Shutoff Events</vt:lpstr>
      <vt:lpstr>Backup Power for Public Safety Power Shutoff Events</vt:lpstr>
      <vt:lpstr>In Progress/Upcoming Projects</vt:lpstr>
      <vt:lpstr>Oak Park Paving</vt:lpstr>
      <vt:lpstr>Sidewalk &amp; Tree Maintenance Responsibility</vt:lpstr>
      <vt:lpstr>Los Arcos to Kanan No Left Turn</vt:lpstr>
      <vt:lpstr>Los Arcos to Kanan No Left Turn</vt:lpstr>
      <vt:lpstr>Los Arcos to Kanan No Left Turn</vt:lpstr>
      <vt:lpstr>Lindero Canyon Road Speed Limit</vt:lpstr>
      <vt:lpstr>Green Streets Program - Maintenance</vt:lpstr>
      <vt:lpstr>Modular Wetland System</vt:lpstr>
      <vt:lpstr>Questions? </vt:lpstr>
    </vt:vector>
  </TitlesOfParts>
  <Company>County of Ventura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Burks, Adrienne</dc:creator>
  <cp:lastModifiedBy>Balan, Anitha</cp:lastModifiedBy>
  <cp:revision>101</cp:revision>
  <cp:lastPrinted>2025-01-27T23:00:16Z</cp:lastPrinted>
  <dcterms:created xsi:type="dcterms:W3CDTF">2016-09-07T18:25:03Z</dcterms:created>
  <dcterms:modified xsi:type="dcterms:W3CDTF">2025-03-27T20:33:10Z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0x010100E64C0DC4FFDFED4092BF718202418CD1</vt:lpwstr>
  </property>
  <property fmtid="{D5CDD505-2E9C-101B-9397-08002B2CF9AE}" pid="3" name="MediaServiceImageTags">
    <vt:lpwstr/>
  </property>
</Properties>
</file>