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60" r:id="rId2"/>
    <p:sldId id="397" r:id="rId3"/>
    <p:sldId id="476" r:id="rId4"/>
    <p:sldId id="333" r:id="rId5"/>
    <p:sldId id="339" r:id="rId6"/>
    <p:sldId id="480" r:id="rId7"/>
    <p:sldId id="481" r:id="rId8"/>
    <p:sldId id="486" r:id="rId9"/>
    <p:sldId id="368" r:id="rId10"/>
    <p:sldId id="409" r:id="rId11"/>
    <p:sldId id="479" r:id="rId12"/>
    <p:sldId id="487" r:id="rId13"/>
    <p:sldId id="489" r:id="rId14"/>
    <p:sldId id="488" r:id="rId15"/>
    <p:sldId id="490" r:id="rId16"/>
    <p:sldId id="491" r:id="rId17"/>
    <p:sldId id="492" r:id="rId18"/>
    <p:sldId id="259" r:id="rId19"/>
    <p:sldId id="262" r:id="rId20"/>
    <p:sldId id="47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CF447950-5BFF-4973-AE48-3B51AC89E0B6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F9FAF16-C317-4F37-B52E-8CB36669F0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2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03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381F8D59-AA21-4EA3-94C7-84B051005C78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156"/>
            <a:ext cx="5608320" cy="4183697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03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806F6296-F822-4196-A8D3-025304300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79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6296-F822-4196-A8D3-025304300A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06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1117A-16F6-0148-862D-2D3B0E48B24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01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1117A-16F6-0148-862D-2D3B0E48B24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700" b="1" dirty="0">
              <a:solidFill>
                <a:srgbClr val="2B14D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D1526-57DB-485A-A253-BECFF5F970C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34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D1526-57DB-485A-A253-BECFF5F970C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22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D1526-57DB-485A-A253-BECFF5F970C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04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C9FC14-3ECA-D04C-85F1-BA14056A3F09}" type="slidenum">
              <a:rPr lang="en-US" sz="1200"/>
              <a:pPr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730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0E5A1-CBFA-4DD7-917D-FDED80228A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67736-1215-4B60-B01C-3A346A24F6B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39044-1C2A-4B08-9057-A9E7FB60D6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952B5-C8E3-4208-83A5-934B0814C68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C1117A-16F6-0148-862D-2D3B0E48B246}" type="slidenum">
              <a:rPr lang="en-US" sz="1200"/>
              <a:pPr/>
              <a:t>10</a:t>
            </a:fld>
            <a:endParaRPr lang="en-US" sz="12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78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1117A-16F6-0148-862D-2D3B0E48B24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05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1117A-16F6-0148-862D-2D3B0E48B24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2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C2AA-917F-472A-8967-79F16D749552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087-5776-453C-BE10-E8FA841CC302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7C1-95A1-44B8-A7AA-E7CD7E3204D3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71A-6637-4470-B3FE-95BBE8463309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AD4D-2D79-445E-9E0D-4B0308FE0B4B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B0A-A879-4384-8CB8-3D9E8EBFE04B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3B40-25CD-482D-A2E1-7606D51A9EAD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EF0-A64B-4E3D-BEAF-597FB589C057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A8DB-B639-428A-BFE8-F61F83B2B7AA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1048-FA66-4FBE-AF0B-7A5B846673E5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1DD0-D2A1-4BB0-AA0D-2CAE925B02B5}" type="datetime1">
              <a:rPr lang="en-US" smtClean="0"/>
              <a:t>4/28/2023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45A818E-9BD5-4AD8-8B5F-0E7060DFD1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D146C3-19AC-4E1E-9154-77CF605B4548}" type="datetime1">
              <a:rPr lang="en-US" smtClean="0"/>
              <a:t>4/28/2023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8642"/>
            <a:ext cx="7543800" cy="3371558"/>
          </a:xfrm>
        </p:spPr>
        <p:txBody>
          <a:bodyPr/>
          <a:lstStyle/>
          <a:p>
            <a:pPr algn="ctr"/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of Interest Laws</a:t>
            </a:r>
            <a:b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 </a:t>
            </a:r>
            <a:b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Conejo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MAC</a:t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10250" y="4953000"/>
            <a:ext cx="6838350" cy="1066800"/>
          </a:xfrm>
        </p:spPr>
        <p:txBody>
          <a:bodyPr>
            <a:noAutofit/>
          </a:bodyPr>
          <a:lstStyle/>
          <a:p>
            <a:pPr algn="r"/>
            <a:r>
              <a:rPr lang="en-US" b="1" i="1" dirty="0">
                <a:solidFill>
                  <a:schemeClr val="tx1"/>
                </a:solidFill>
              </a:rPr>
              <a:t>Jeff Barnes, Chief Assistant County Counsel</a:t>
            </a:r>
          </a:p>
          <a:p>
            <a:pPr algn="r"/>
            <a:r>
              <a:rPr lang="en-US" b="1" i="1" dirty="0">
                <a:solidFill>
                  <a:schemeClr val="tx1"/>
                </a:solidFill>
              </a:rPr>
              <a:t>March 2023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62" y="6488668"/>
            <a:ext cx="8434137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VENTURA COUNTY COUNSEL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5621C1-6FDA-443D-824F-E6D2E494C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5166"/>
            <a:ext cx="4892040" cy="142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Conflict Laws’ Applicability to Casa </a:t>
            </a:r>
            <a:r>
              <a:rPr lang="en-US" dirty="0" err="1">
                <a:solidFill>
                  <a:schemeClr val="tx1"/>
                </a:solidFill>
              </a:rPr>
              <a:t>Conejo</a:t>
            </a:r>
            <a:r>
              <a:rPr lang="en-US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502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400" dirty="0"/>
              <a:t>Advisory bodies are </a:t>
            </a:r>
            <a:r>
              <a:rPr lang="en-US" sz="3400" b="1" dirty="0"/>
              <a:t>not</a:t>
            </a:r>
            <a:r>
              <a:rPr lang="en-US" sz="3400" dirty="0"/>
              <a:t> typically subject to Political Reform Act’s disqualification and financial disclosure requirements (i.e., no need for recusal or members’ filing Form 700’s) </a:t>
            </a:r>
          </a:p>
          <a:p>
            <a:pPr eaLnBrk="1" hangingPunct="1"/>
            <a:r>
              <a:rPr lang="en-US" sz="3400" b="1" dirty="0"/>
              <a:t>BUT</a:t>
            </a:r>
            <a:r>
              <a:rPr lang="en-US" sz="3400" dirty="0"/>
              <a:t> MACs are subject to the rules if they make final decisions on behalf of the County</a:t>
            </a:r>
          </a:p>
          <a:p>
            <a:pPr lvl="1"/>
            <a:endParaRPr lang="en-US" sz="2200" dirty="0">
              <a:highlight>
                <a:srgbClr val="FFFF00"/>
              </a:highlight>
            </a:endParaRPr>
          </a:p>
          <a:p>
            <a:pPr lvl="1"/>
            <a:endParaRPr lang="en-US" sz="2200" dirty="0">
              <a:highlight>
                <a:srgbClr val="FFFF00"/>
              </a:highlight>
            </a:endParaRPr>
          </a:p>
          <a:p>
            <a:pPr eaLnBrk="1" hangingPunct="1"/>
            <a:endParaRPr lang="en-US" sz="2400" dirty="0">
              <a:highlight>
                <a:srgbClr val="FFFF00"/>
              </a:highlight>
            </a:endParaRPr>
          </a:p>
          <a:p>
            <a:pPr lvl="1"/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F31C0E-577E-095A-CB8A-99C78069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3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Conflict of Interest Code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5562600"/>
          </a:xfrm>
        </p:spPr>
        <p:txBody>
          <a:bodyPr>
            <a:noAutofit/>
          </a:bodyPr>
          <a:lstStyle/>
          <a:p>
            <a:pPr eaLnBrk="1" hangingPunct="1"/>
            <a:endParaRPr lang="en-US" sz="2000" dirty="0"/>
          </a:p>
          <a:p>
            <a:pPr lvl="1"/>
            <a:r>
              <a:rPr lang="en-US" sz="3400" dirty="0"/>
              <a:t>Bodies subject to Political Reform Act’s financial disclosure requirements must adopt and comply with a Conflict of Interest Code </a:t>
            </a:r>
          </a:p>
          <a:p>
            <a:pPr lvl="1"/>
            <a:r>
              <a:rPr lang="en-US" sz="3400" dirty="0"/>
              <a:t>Conflict of Interest Code identifies officials who must file financial disclosure forms (Form 700’s) and the scope of the required disclosure</a:t>
            </a:r>
          </a:p>
          <a:p>
            <a:pPr lvl="1"/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40464A-3AC5-52E3-F8A2-DA4B891E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3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tx1"/>
                </a:solidFill>
              </a:rPr>
              <a:t>Casa </a:t>
            </a:r>
            <a:r>
              <a:rPr lang="en-US" dirty="0" err="1">
                <a:solidFill>
                  <a:schemeClr val="tx1"/>
                </a:solidFill>
              </a:rPr>
              <a:t>Conejo</a:t>
            </a:r>
            <a:r>
              <a:rPr lang="en-US" dirty="0">
                <a:solidFill>
                  <a:schemeClr val="tx1"/>
                </a:solidFill>
              </a:rPr>
              <a:t> MAC’s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Conflict of Interest Code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5562600"/>
          </a:xfrm>
        </p:spPr>
        <p:txBody>
          <a:bodyPr>
            <a:noAutofit/>
          </a:bodyPr>
          <a:lstStyle/>
          <a:p>
            <a:pPr eaLnBrk="1" hangingPunct="1"/>
            <a:endParaRPr lang="en-US" sz="2000" dirty="0"/>
          </a:p>
          <a:p>
            <a:pPr lvl="1"/>
            <a:r>
              <a:rPr lang="en-US" sz="3400" dirty="0">
                <a:effectLst/>
                <a:ea typeface="Times New Roman" panose="02020603050405020304" pitchFamily="18" charset="0"/>
              </a:rPr>
              <a:t>Incorporates Political Reform Act’s conflict laws by reference</a:t>
            </a:r>
          </a:p>
          <a:p>
            <a:pPr lvl="1"/>
            <a:r>
              <a:rPr lang="en-US" sz="3400" dirty="0">
                <a:ea typeface="Times New Roman" panose="02020603050405020304" pitchFamily="18" charset="0"/>
              </a:rPr>
              <a:t>Sets disclosure requirements based on specific f</a:t>
            </a:r>
            <a:r>
              <a:rPr lang="en-US" sz="3400" dirty="0">
                <a:effectLst/>
                <a:ea typeface="Times New Roman" panose="02020603050405020304" pitchFamily="18" charset="0"/>
              </a:rPr>
              <a:t>inancial interests implicated by MAC’s oversized vehicle permitting program:</a:t>
            </a:r>
          </a:p>
          <a:p>
            <a:pPr lvl="2"/>
            <a:r>
              <a:rPr lang="en-US" sz="3400" dirty="0">
                <a:ea typeface="Times New Roman" panose="02020603050405020304" pitchFamily="18" charset="0"/>
              </a:rPr>
              <a:t>Interests in real property</a:t>
            </a:r>
          </a:p>
          <a:p>
            <a:pPr lvl="2"/>
            <a:r>
              <a:rPr lang="en-US" sz="3400" dirty="0">
                <a:effectLst/>
                <a:ea typeface="Times New Roman" panose="02020603050405020304" pitchFamily="18" charset="0"/>
              </a:rPr>
              <a:t>Interests in thos</a:t>
            </a:r>
            <a:r>
              <a:rPr lang="en-US" sz="3400" dirty="0">
                <a:ea typeface="Times New Roman" panose="02020603050405020304" pitchFamily="18" charset="0"/>
              </a:rPr>
              <a:t>e subject to permitting program</a:t>
            </a:r>
            <a:endParaRPr lang="en-US" sz="3400" dirty="0">
              <a:effectLst/>
              <a:ea typeface="Times New Roman" panose="02020603050405020304" pitchFamily="18" charset="0"/>
            </a:endParaRPr>
          </a:p>
          <a:p>
            <a:pPr lvl="1"/>
            <a:endParaRPr lang="en-US" sz="3000" dirty="0">
              <a:ea typeface="Times New Roman" panose="02020603050405020304" pitchFamily="18" charset="0"/>
            </a:endParaRPr>
          </a:p>
          <a:p>
            <a:pPr lvl="1"/>
            <a:endParaRPr lang="en-US" sz="3000" dirty="0">
              <a:ea typeface="Times New Roman" panose="02020603050405020304" pitchFamily="18" charset="0"/>
            </a:endParaRPr>
          </a:p>
          <a:p>
            <a:pPr lvl="1"/>
            <a:endParaRPr lang="en-US" sz="3000" dirty="0">
              <a:effectLst/>
              <a:ea typeface="Times New Roman" panose="02020603050405020304" pitchFamily="18" charset="0"/>
            </a:endParaRPr>
          </a:p>
          <a:p>
            <a:pPr lvl="1"/>
            <a:endParaRPr lang="en-US" sz="3000" dirty="0">
              <a:ea typeface="Times New Roman" panose="02020603050405020304" pitchFamily="18" charset="0"/>
            </a:endParaRPr>
          </a:p>
          <a:p>
            <a:pPr lvl="1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81DBEB-CCE1-0CD5-210A-81F6D977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8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tx1"/>
                </a:solidFill>
              </a:rPr>
              <a:t>Casa </a:t>
            </a:r>
            <a:r>
              <a:rPr lang="en-US" dirty="0" err="1">
                <a:solidFill>
                  <a:schemeClr val="tx1"/>
                </a:solidFill>
              </a:rPr>
              <a:t>Conejo</a:t>
            </a:r>
            <a:r>
              <a:rPr lang="en-US" dirty="0">
                <a:solidFill>
                  <a:schemeClr val="tx1"/>
                </a:solidFill>
              </a:rPr>
              <a:t> MAC’s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Conflict of Interest Code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5562600"/>
          </a:xfrm>
        </p:spPr>
        <p:txBody>
          <a:bodyPr>
            <a:noAutofit/>
          </a:bodyPr>
          <a:lstStyle/>
          <a:p>
            <a:pPr eaLnBrk="1" hangingPunct="1"/>
            <a:endParaRPr lang="en-US" sz="2000" dirty="0"/>
          </a:p>
          <a:p>
            <a:pPr lvl="1"/>
            <a:r>
              <a:rPr lang="en-US" sz="3400" dirty="0"/>
              <a:t>Interests in Real Property:</a:t>
            </a:r>
          </a:p>
          <a:p>
            <a:pPr lvl="1"/>
            <a:endParaRPr lang="en-US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1480" lvl="1" indent="0">
              <a:buNone/>
            </a:pPr>
            <a:r>
              <a:rPr lang="en-US" sz="3000" dirty="0">
                <a:ea typeface="Times New Roman" panose="02020603050405020304" pitchFamily="18" charset="0"/>
              </a:rPr>
              <a:t>“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All </a:t>
            </a:r>
            <a:r>
              <a:rPr lang="en-US" sz="3000" i="1" dirty="0">
                <a:effectLst/>
                <a:ea typeface="Times New Roman" panose="02020603050405020304" pitchFamily="18" charset="0"/>
              </a:rPr>
              <a:t>interests in real property, 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including</a:t>
            </a:r>
            <a:r>
              <a:rPr lang="en-US" sz="3000" i="1" dirty="0">
                <a:effectLst/>
                <a:ea typeface="Times New Roman" panose="02020603050405020304" pitchFamily="18" charset="0"/>
              </a:rPr>
              <a:t> interests in real property 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held by</a:t>
            </a:r>
            <a:r>
              <a:rPr lang="en-US" sz="3000" i="1" dirty="0">
                <a:effectLst/>
                <a:ea typeface="Times New Roman" panose="02020603050405020304" pitchFamily="18" charset="0"/>
              </a:rPr>
              <a:t> business entities 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and trusts</a:t>
            </a:r>
            <a:r>
              <a:rPr lang="en-US" sz="30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in which the public official holds a business position or has an </a:t>
            </a:r>
            <a:r>
              <a:rPr lang="en-US" sz="3000" i="1" dirty="0">
                <a:effectLst/>
                <a:ea typeface="Times New Roman" panose="02020603050405020304" pitchFamily="18" charset="0"/>
              </a:rPr>
              <a:t>investment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 or other financial interest, within the jurisdictional boundaries of the Casa </a:t>
            </a:r>
            <a:r>
              <a:rPr lang="en-US" sz="3000" dirty="0" err="1">
                <a:effectLst/>
                <a:ea typeface="Times New Roman" panose="02020603050405020304" pitchFamily="18" charset="0"/>
              </a:rPr>
              <a:t>Conejo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 Municipal Advisory Council.”</a:t>
            </a:r>
          </a:p>
          <a:p>
            <a:pPr lvl="1"/>
            <a:endParaRPr lang="en-US" sz="3400" dirty="0"/>
          </a:p>
          <a:p>
            <a:pPr lvl="1"/>
            <a:endParaRPr lang="en-US" sz="3400" dirty="0"/>
          </a:p>
          <a:p>
            <a:pPr lvl="1"/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73D80E-47AF-2027-9AA4-2596A4FF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08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tx1"/>
                </a:solidFill>
              </a:rPr>
              <a:t>Casa </a:t>
            </a:r>
            <a:r>
              <a:rPr lang="en-US" dirty="0" err="1">
                <a:solidFill>
                  <a:schemeClr val="tx1"/>
                </a:solidFill>
              </a:rPr>
              <a:t>Conejo</a:t>
            </a:r>
            <a:r>
              <a:rPr lang="en-US" dirty="0">
                <a:solidFill>
                  <a:schemeClr val="tx1"/>
                </a:solidFill>
              </a:rPr>
              <a:t> MAC’s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Conflict of Interest Code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5562600"/>
          </a:xfrm>
        </p:spPr>
        <p:txBody>
          <a:bodyPr>
            <a:noAutofit/>
          </a:bodyPr>
          <a:lstStyle/>
          <a:p>
            <a:pPr eaLnBrk="1" hangingPunct="1"/>
            <a:endParaRPr lang="en-US" sz="2000" dirty="0"/>
          </a:p>
          <a:p>
            <a:pPr lvl="1"/>
            <a:r>
              <a:rPr lang="en-US" sz="3400" dirty="0"/>
              <a:t>Interests in those subject to program:</a:t>
            </a:r>
          </a:p>
          <a:p>
            <a:pPr lvl="1"/>
            <a:endParaRPr lang="en-US" sz="3400" dirty="0"/>
          </a:p>
          <a:p>
            <a:pPr marL="411480" lvl="1" indent="0"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“All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investments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business positions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and sources of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income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gifts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loans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and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travel payments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, from sources which are subject to the permitting authority of, or have an application pending before, the Casa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Conejo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Municipal Advisory Council’s oversized vehicle permit parking program.”</a:t>
            </a:r>
          </a:p>
          <a:p>
            <a:pPr lvl="1"/>
            <a:endParaRPr lang="en-US" sz="3400" dirty="0"/>
          </a:p>
          <a:p>
            <a:pPr lvl="1"/>
            <a:endParaRPr lang="en-US" sz="3400" dirty="0"/>
          </a:p>
          <a:p>
            <a:pPr lvl="1"/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EC3B0B-1018-6242-944A-60F9166A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38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AE3C-967D-960B-8377-6CDAAFBF1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Permitting Program: When Is Recusal Required?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CFE4-96FA-AA69-10D6-0D49943C1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Interest in Real Property</a:t>
            </a:r>
          </a:p>
          <a:p>
            <a:pPr lvl="1"/>
            <a:r>
              <a:rPr lang="en-US" sz="3200" dirty="0"/>
              <a:t>Subject permit location is within 500 feet of the MAC member’s personal residence or other residence in which the member has an interest worth $2,000 or more</a:t>
            </a:r>
          </a:p>
          <a:p>
            <a:pPr lvl="1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NOTE: </a:t>
            </a:r>
            <a:r>
              <a:rPr lang="en-US" sz="3000" dirty="0"/>
              <a:t>A MAC member’s personal residence is NOT reportable on Form 700 but can still require disqualification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2B448-9BBB-AC77-8DF1-70D404C6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9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AE3C-967D-960B-8377-6CDAAFBF1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Permitting Program: When Is Recusal Required?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CFE4-96FA-AA69-10D6-0D49943C1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Interest in Those Subject to Program</a:t>
            </a:r>
          </a:p>
          <a:p>
            <a:pPr lvl="1"/>
            <a:r>
              <a:rPr lang="en-US" sz="3200" dirty="0"/>
              <a:t>The MAC member has had </a:t>
            </a:r>
            <a:r>
              <a:rPr lang="en-US" sz="3200" b="1" i="1" u="sng" dirty="0"/>
              <a:t>any</a:t>
            </a:r>
            <a:r>
              <a:rPr lang="en-US" sz="3200" u="sng" dirty="0"/>
              <a:t> </a:t>
            </a:r>
            <a:r>
              <a:rPr lang="en-US" sz="3200" dirty="0"/>
              <a:t>financial connection worth over</a:t>
            </a:r>
            <a:r>
              <a:rPr lang="en-US" sz="3200" b="1" dirty="0"/>
              <a:t> $500 </a:t>
            </a:r>
            <a:r>
              <a:rPr lang="en-US" sz="3200" dirty="0"/>
              <a:t>to a permit applicant/holder over the past 12 months</a:t>
            </a:r>
          </a:p>
          <a:p>
            <a:pPr lvl="1"/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Example: </a:t>
            </a:r>
            <a:r>
              <a:rPr lang="en-US" sz="2800" dirty="0"/>
              <a:t>A permit applicant/holder is the employer of the MAC member’s spouse who received compensation of over </a:t>
            </a:r>
            <a:r>
              <a:rPr lang="en-US" sz="2800" b="1" dirty="0"/>
              <a:t>$1,000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C25C7-63EE-FAFF-A6BE-971EA3B2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34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AE3C-967D-960B-8377-6CDAAFBF1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579438"/>
          </a:xfrm>
        </p:spPr>
        <p:txBody>
          <a:bodyPr/>
          <a:lstStyle/>
          <a:p>
            <a:r>
              <a:rPr lang="en-US" dirty="0"/>
              <a:t>MAC Permitting Program: When Is Recusal Required or Advisable?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CFE4-96FA-AA69-10D6-0D49943C1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191000"/>
          </a:xfrm>
        </p:spPr>
        <p:txBody>
          <a:bodyPr>
            <a:normAutofit/>
          </a:bodyPr>
          <a:lstStyle/>
          <a:p>
            <a:r>
              <a:rPr lang="en-US" sz="3200" dirty="0"/>
              <a:t>Common law Conflict of Interest</a:t>
            </a:r>
          </a:p>
          <a:p>
            <a:pPr lvl="1"/>
            <a:r>
              <a:rPr lang="en-US" sz="2800" dirty="0"/>
              <a:t>MAC member should not participate if they are biased or situation gives the appearance of bias</a:t>
            </a:r>
          </a:p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Example: </a:t>
            </a:r>
            <a:r>
              <a:rPr lang="en-US" sz="2600" dirty="0"/>
              <a:t>Permit involves family member or close acquaintance (either friend or foe) of MAC member</a:t>
            </a:r>
          </a:p>
          <a:p>
            <a:pPr lvl="1"/>
            <a:r>
              <a:rPr lang="en-US" sz="2600" b="1" dirty="0"/>
              <a:t>**</a:t>
            </a:r>
            <a:r>
              <a:rPr lang="en-US" sz="2600" dirty="0"/>
              <a:t>Important to protect the public’s perception of the program</a:t>
            </a:r>
            <a:r>
              <a:rPr lang="en-US" sz="2600" b="1" dirty="0"/>
              <a:t>**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0BB38-F4FB-5149-B5CF-5DE19BCE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25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Public Records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Arial Black" pitchFamily="34" charset="0"/>
              </a:rPr>
              <a:t>Public Records Act: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The California Public Records Act (CPRA) governs the public’s access to government records.  (Cal. Gov. C. § 7920.000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et seq.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dirty="0">
                <a:latin typeface="Arial Black" pitchFamily="34" charset="0"/>
              </a:rPr>
              <a:t>Proposition 59: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made access to public records a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constitutional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right (Cal. Const. art. I § 3.)</a:t>
            </a:r>
          </a:p>
          <a:p>
            <a:pPr marL="11430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**Reminder: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 Records Act applies to, and requires disclosure of, all “writings” regarding Casa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Conejo’s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oversized vehicle parking program unless specifically exempt</a:t>
            </a: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8A6BB4C6-BDC1-8F43-3E6E-45A8A60681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99475" y="5562600"/>
            <a:ext cx="609600" cy="533400"/>
          </a:xfrm>
        </p:spPr>
        <p:txBody>
          <a:bodyPr/>
          <a:lstStyle/>
          <a:p>
            <a:fld id="{C45A818E-9BD5-4AD8-8B5F-0E7060DFD125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The Golden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local agency records must be disclosed to the public, upon request, unless those records are specifically made exempt.  (Cal. Gov. C. § 7922.525.)</a:t>
            </a: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Practice point:  Assume most of your internal emails and messages and all of your external emails and messages are public records that will be released upon inquiry – very few exemptions will apply</a:t>
            </a:r>
          </a:p>
        </p:txBody>
      </p:sp>
      <p:pic>
        <p:nvPicPr>
          <p:cNvPr id="6" name="Picture 5" descr="goldenru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1524000"/>
            <a:ext cx="4953000" cy="2590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11732-2B8D-66DD-1600-EDB08AFD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tx1"/>
                </a:solidFill>
                <a:latin typeface="+mn-lt"/>
              </a:rPr>
              <a:t>Municipal Advisory Councils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76200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Government Code section 31010 authorizes the formation of MACs </a:t>
            </a:r>
          </a:p>
          <a:p>
            <a:pPr eaLnBrk="1" hangingPunct="1"/>
            <a:r>
              <a:rPr lang="en-US" sz="2800" dirty="0"/>
              <a:t>Board of Supervisors may by resolution establish and provide funds for the operation of a MAC for any unincorporated area to advise the Board on matters which relate to the area</a:t>
            </a:r>
          </a:p>
          <a:p>
            <a:pPr lvl="1"/>
            <a:endParaRPr lang="en-US" sz="2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A59731-4C59-1451-3EB7-134E8BDA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10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Questions</a:t>
            </a:r>
          </a:p>
        </p:txBody>
      </p:sp>
      <p:pic>
        <p:nvPicPr>
          <p:cNvPr id="5" name="Content Placeholder 4" descr="Question-People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78" r="-21278"/>
          <a:stretch>
            <a:fillRect/>
          </a:stretch>
        </p:blipFill>
        <p:spPr/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2DE301-3590-98C8-A733-AE649ADA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88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 xmlns:p14="http://schemas.microsoft.com/office/powerpoint/2010/main" xmlns:a14="http://schemas.microsoft.com/office/drawing/2010/main" xmlns:p159="http://schemas.microsoft.com/office/powerpoint/2015/09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0798E-3E87-2AFC-839B-7199FF8C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Casa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Conejo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MAC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A7641-E6D6-29E3-91AD-C50C3BC72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“Take public input at properly noticed meetings on significant County land use, planning, and public works permits and projects located in the Advisory Council area . . . And then to provide advisory recommendations on those matters to appropriate County agencies and the representative County Supervisor.”</a:t>
            </a:r>
            <a:endParaRPr lang="en-US" sz="2800" i="1" dirty="0"/>
          </a:p>
          <a:p>
            <a:endParaRPr lang="en-US" sz="2800" dirty="0"/>
          </a:p>
          <a:p>
            <a:r>
              <a:rPr lang="en-US" sz="2800" dirty="0"/>
              <a:t>Authorized to issue and revoke oversized vehicle parking permits under Ordinance No. 4524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77EDB-E1DA-885E-760F-15627968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7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pPr algn="ctr" eaLnBrk="1" hangingPunct="1"/>
            <a:r>
              <a:rPr lang="en-US" dirty="0"/>
              <a:t>Conflicts of Interest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6172200" cy="5105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Governed by the Political Reform Act (Gov. Code, § 87100 et seq.)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“No public official shall make, participate in making or in any way attempt to use his official position to influence a governmental decision in which he knows or has reason to know he has a financial interest.”</a:t>
            </a:r>
          </a:p>
          <a:p>
            <a:pPr eaLnBrk="1" hangingPunct="1"/>
            <a:endParaRPr lang="en-US" sz="3200" dirty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934200" y="3886200"/>
            <a:ext cx="1676400" cy="1676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934200" y="43434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Personal Gain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39270F-9586-32CA-C3EF-C8DAC92F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pPr algn="ctr" eaLnBrk="1" hangingPunct="1"/>
            <a:r>
              <a:rPr lang="en-US" dirty="0"/>
              <a:t>Disqualification Based on Financial Interests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286000"/>
            <a:ext cx="5257800" cy="3657600"/>
          </a:xfrm>
        </p:spPr>
        <p:txBody>
          <a:bodyPr/>
          <a:lstStyle/>
          <a:p>
            <a:pPr marL="461963" indent="-461963" eaLnBrk="1" hangingPunct="1">
              <a:tabLst>
                <a:tab pos="909638" algn="l"/>
              </a:tabLs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Rule: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/>
              <a:t>Public officials may not participate or attempt to influence in a decision if their financial interests are affected by a decision</a:t>
            </a:r>
            <a:br>
              <a:rPr lang="en-US" sz="3200" dirty="0"/>
            </a:br>
            <a:endParaRPr lang="en-US" sz="1400" dirty="0"/>
          </a:p>
        </p:txBody>
      </p:sp>
      <p:pic>
        <p:nvPicPr>
          <p:cNvPr id="32772" name="Picture 7" descr="Fotosearch_u203774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32115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2AA481-A54D-0FF1-F16F-BDB721C5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Financial Interests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11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Source of Income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Personal Finances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Real Property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Business Employment or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Loans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Gifts</a:t>
            </a:r>
          </a:p>
        </p:txBody>
      </p:sp>
      <p:pic>
        <p:nvPicPr>
          <p:cNvPr id="35845" name="Picture 5" descr="j02304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066800"/>
            <a:ext cx="228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11" descr="j03554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105400"/>
            <a:ext cx="12954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2" descr="bd0695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42387">
            <a:off x="6553200" y="4267200"/>
            <a:ext cx="1550988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C4417-8E29-F803-9F2E-42750C0B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Disqualification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Publicly announce interest </a:t>
            </a:r>
          </a:p>
          <a:p>
            <a:pPr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Leave the room</a:t>
            </a:r>
          </a:p>
          <a:p>
            <a:pPr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Do not participate in or attempt to influence  the decision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pic>
        <p:nvPicPr>
          <p:cNvPr id="38917" name="Picture 5" descr="j031578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7" descr="bs0166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657600"/>
            <a:ext cx="2743200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3485E3-80B9-1C4A-CF3B-BAD25C43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/>
              <a:t>Failure to Step Aside: Penalties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6248400" cy="4419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600" dirty="0"/>
              <a:t>Invalidate decision</a:t>
            </a:r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sz="3600" dirty="0"/>
              <a:t>Crime and potential loss of office</a:t>
            </a:r>
          </a:p>
          <a:p>
            <a:pPr eaLnBrk="1" hangingPunct="1">
              <a:buFontTx/>
              <a:buNone/>
            </a:pPr>
            <a:endParaRPr lang="en-US" sz="3600" dirty="0"/>
          </a:p>
          <a:p>
            <a:pPr eaLnBrk="1" hangingPunct="1"/>
            <a:r>
              <a:rPr lang="en-US" sz="3600" dirty="0"/>
              <a:t>Personal Fines ($5,000 to $10,000 per violation)</a:t>
            </a:r>
          </a:p>
          <a:p>
            <a:pPr eaLnBrk="1" hangingPunct="1">
              <a:buNone/>
            </a:pPr>
            <a:endParaRPr lang="en-US" sz="3600" dirty="0"/>
          </a:p>
          <a:p>
            <a:pPr eaLnBrk="1" hangingPunct="1"/>
            <a:r>
              <a:rPr lang="en-US" sz="3600" dirty="0"/>
              <a:t>Embarrassment 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  <p:pic>
        <p:nvPicPr>
          <p:cNvPr id="39940" name="Picture 6" descr="Fotosearch_u122895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581400"/>
            <a:ext cx="23161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5BE433-1096-ACE3-7F55-0D5957CA1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dirty="0"/>
              <a:t>Financial Interest Disclosure</a:t>
            </a:r>
            <a:br>
              <a:rPr lang="en-US" b="0" dirty="0"/>
            </a:br>
            <a:endParaRPr lang="en-US" sz="2400" b="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676400"/>
            <a:ext cx="5562600" cy="4191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Public officials are required to disclose their relevant financial interests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Timing: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30 days after assuming office </a:t>
            </a:r>
            <a:r>
              <a:rPr lang="en-US" sz="3200" b="1" i="1" dirty="0"/>
              <a:t>or</a:t>
            </a:r>
            <a:r>
              <a:rPr lang="en-US" sz="3200" dirty="0"/>
              <a:t> upon adoption of new Conflict Code by BOS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April 1: annually while in office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30 days after leaving office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pic>
        <p:nvPicPr>
          <p:cNvPr id="59396" name="Picture 7" descr="Fotosearch_u134823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14600"/>
            <a:ext cx="25971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97AF02-CA82-33F8-8769-089CB44D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818E-9BD5-4AD8-8B5F-0E7060DFD12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txDef>
      <a:spPr>
        <a:solidFill>
          <a:schemeClr val="tx2"/>
        </a:solidFill>
      </a:spPr>
      <a:bodyPr wrap="square" rtlCol="0">
        <a:spAutoFit/>
      </a:bodyPr>
      <a:lstStyle>
        <a:defPPr algn="ctr">
          <a:defRPr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12594</TotalTime>
  <Words>979</Words>
  <Application>Microsoft Office PowerPoint</Application>
  <PresentationFormat>On-screen Show (4:3)</PresentationFormat>
  <Paragraphs>147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Cambria</vt:lpstr>
      <vt:lpstr>Times New Roman</vt:lpstr>
      <vt:lpstr>Adjacency</vt:lpstr>
      <vt:lpstr>                 Conflict of Interest Laws Regarding  Casa Conejo MAC </vt:lpstr>
      <vt:lpstr>Municipal Advisory Councils</vt:lpstr>
      <vt:lpstr>Casa Conejo MAC Duties</vt:lpstr>
      <vt:lpstr>Conflicts of Interest </vt:lpstr>
      <vt:lpstr>Disqualification Based on Financial Interests</vt:lpstr>
      <vt:lpstr>Financial Interests</vt:lpstr>
      <vt:lpstr>Disqualification</vt:lpstr>
      <vt:lpstr>Failure to Step Aside: Penalties</vt:lpstr>
      <vt:lpstr>Financial Interest Disclosure </vt:lpstr>
      <vt:lpstr>Conflict Laws’ Applicability to Casa Conejo MAC</vt:lpstr>
      <vt:lpstr>Conflict of Interest Code</vt:lpstr>
      <vt:lpstr>Casa Conejo MAC’s Conflict of Interest Code</vt:lpstr>
      <vt:lpstr>Casa Conejo MAC’s  Conflict of Interest Code</vt:lpstr>
      <vt:lpstr>Casa Conejo MAC’s  Conflict of Interest Code</vt:lpstr>
      <vt:lpstr>MAC Permitting Program: When Is Recusal Required?</vt:lpstr>
      <vt:lpstr>MAC Permitting Program: When Is Recusal Required?</vt:lpstr>
      <vt:lpstr>MAC Permitting Program: When Is Recusal Required or Advisable?</vt:lpstr>
      <vt:lpstr>Public Records Act</vt:lpstr>
      <vt:lpstr>The Golden Rule</vt:lpstr>
      <vt:lpstr>Questions</vt:lpstr>
    </vt:vector>
  </TitlesOfParts>
  <Company>Riverside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County Office of County Counsel</dc:title>
  <dc:creator>Nicole Windom-Hurd</dc:creator>
  <cp:lastModifiedBy>Rodriguez, Israel</cp:lastModifiedBy>
  <cp:revision>147</cp:revision>
  <cp:lastPrinted>2017-11-03T22:29:56Z</cp:lastPrinted>
  <dcterms:created xsi:type="dcterms:W3CDTF">2014-10-09T15:10:23Z</dcterms:created>
  <dcterms:modified xsi:type="dcterms:W3CDTF">2023-04-28T22:23:22Z</dcterms:modified>
</cp:coreProperties>
</file>