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03" r:id="rId4"/>
    <p:sldId id="258" r:id="rId5"/>
    <p:sldId id="260" r:id="rId6"/>
    <p:sldId id="259" r:id="rId7"/>
    <p:sldId id="262" r:id="rId8"/>
    <p:sldId id="263" r:id="rId9"/>
    <p:sldId id="264" r:id="rId10"/>
    <p:sldId id="270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01" r:id="rId23"/>
    <p:sldId id="298" r:id="rId24"/>
    <p:sldId id="29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6" r:id="rId41"/>
    <p:sldId id="295" r:id="rId42"/>
    <p:sldId id="308" r:id="rId43"/>
    <p:sldId id="309" r:id="rId44"/>
    <p:sldId id="306" r:id="rId45"/>
    <p:sldId id="305" r:id="rId46"/>
    <p:sldId id="304" r:id="rId47"/>
    <p:sldId id="30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660"/>
  </p:normalViewPr>
  <p:slideViewPr>
    <p:cSldViewPr>
      <p:cViewPr varScale="1">
        <p:scale>
          <a:sx n="69" d="100"/>
          <a:sy n="69" d="100"/>
        </p:scale>
        <p:origin x="-5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23B12A-A127-4A47-96A0-0E94F069FD9B}" type="datetimeFigureOut">
              <a:rPr lang="en-US" smtClean="0"/>
              <a:pPr/>
              <a:t>1/14/2011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1502C1B-C28F-419D-AAA0-A2844D1DD5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BEST MANAGEMENT PRACTICES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STORM DRAIN DISCHARGE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676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Trash Management at Public Events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645091"/>
          </a:xfrm>
        </p:spPr>
        <p:txBody>
          <a:bodyPr/>
          <a:lstStyle/>
          <a:p>
            <a:r>
              <a:rPr lang="en-US" dirty="0" smtClean="0"/>
              <a:t>Permit Process – Identify and mitigate</a:t>
            </a:r>
          </a:p>
          <a:p>
            <a:r>
              <a:rPr lang="en-US" dirty="0" err="1" smtClean="0"/>
              <a:t>Permittees</a:t>
            </a:r>
            <a:r>
              <a:rPr lang="en-US" dirty="0" smtClean="0"/>
              <a:t> are asked to review a fact sheet on Storm water protection and acknowledge that they will comply BMPs</a:t>
            </a:r>
          </a:p>
          <a:p>
            <a:r>
              <a:rPr lang="en-US" dirty="0" smtClean="0"/>
              <a:t>Special events Coordinator and Grounds Supervisor Training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2819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Installation, Clean-up and Maintenance of County Receptacles.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416491"/>
          </a:xfrm>
        </p:spPr>
        <p:txBody>
          <a:bodyPr/>
          <a:lstStyle/>
          <a:p>
            <a:r>
              <a:rPr lang="en-US" dirty="0" smtClean="0"/>
              <a:t>Government Center – daily inspection and clean-up of trash and debris</a:t>
            </a:r>
          </a:p>
          <a:p>
            <a:r>
              <a:rPr lang="en-US" dirty="0" smtClean="0"/>
              <a:t>Offsite-contractor inspection and clean-up on a weekly basis</a:t>
            </a:r>
          </a:p>
          <a:p>
            <a:r>
              <a:rPr lang="en-US" dirty="0" smtClean="0"/>
              <a:t>Annual training of all key contractor personnel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070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Dry Sweeping Only</a:t>
            </a:r>
          </a:p>
          <a:p>
            <a:r>
              <a:rPr lang="en-US" dirty="0" smtClean="0"/>
              <a:t>Vendors required to maintain clean equipment in good working order</a:t>
            </a:r>
          </a:p>
          <a:p>
            <a:r>
              <a:rPr lang="en-US" dirty="0" smtClean="0"/>
              <a:t>Vendors are required to provide quarterly reports on Street miles swept and volume of debris collected</a:t>
            </a:r>
          </a:p>
          <a:p>
            <a:r>
              <a:rPr lang="en-US" dirty="0" smtClean="0"/>
              <a:t>Report any evidence of debris buildup or others issues that may effect runoff</a:t>
            </a:r>
          </a:p>
          <a:p>
            <a:r>
              <a:rPr lang="en-US" dirty="0" smtClean="0"/>
              <a:t>Future contracts may require more technologically advanced sweepers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Street Sweeping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721291"/>
          </a:xfrm>
        </p:spPr>
        <p:txBody>
          <a:bodyPr>
            <a:normAutofit/>
          </a:bodyPr>
          <a:lstStyle/>
          <a:p>
            <a:r>
              <a:rPr lang="en-US" dirty="0" smtClean="0"/>
              <a:t>Remove large debris prior to washing </a:t>
            </a:r>
          </a:p>
          <a:p>
            <a:r>
              <a:rPr lang="en-US" dirty="0" smtClean="0"/>
              <a:t>Use steam instead of detergents</a:t>
            </a:r>
          </a:p>
          <a:p>
            <a:r>
              <a:rPr lang="en-US" dirty="0" smtClean="0"/>
              <a:t>Direct Spray away from drains and storm water systems whenever possible.</a:t>
            </a:r>
          </a:p>
          <a:p>
            <a:r>
              <a:rPr lang="en-US" dirty="0" smtClean="0"/>
              <a:t>Direct wash water into planters, lawns etc. in order to minimize the amount of water that goes into the storm system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Power Washing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492691"/>
          </a:xfrm>
        </p:spPr>
        <p:txBody>
          <a:bodyPr/>
          <a:lstStyle/>
          <a:p>
            <a:r>
              <a:rPr lang="en-US" dirty="0" smtClean="0"/>
              <a:t>Commercial Car Wash</a:t>
            </a:r>
          </a:p>
          <a:p>
            <a:r>
              <a:rPr lang="en-US" dirty="0" smtClean="0"/>
              <a:t>Area designed to contain, collect filtrate or dispose of the wash water</a:t>
            </a:r>
          </a:p>
          <a:p>
            <a:r>
              <a:rPr lang="en-US" dirty="0" smtClean="0"/>
              <a:t>Minimize the use of detergents, use detergents that are environmentally friendly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Equipment Washing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568891"/>
          </a:xfrm>
        </p:spPr>
        <p:txBody>
          <a:bodyPr/>
          <a:lstStyle/>
          <a:p>
            <a:r>
              <a:rPr lang="en-US" dirty="0" smtClean="0"/>
              <a:t>NPDES – National Pollutant Discharge Elimination system – a provision of the Clean Water Act.</a:t>
            </a:r>
          </a:p>
          <a:p>
            <a:r>
              <a:rPr lang="en-US" dirty="0" smtClean="0"/>
              <a:t>Prohibits discharge of pollutants into water of the United States.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NPDES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Landscape Construction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492691"/>
          </a:xfrm>
        </p:spPr>
        <p:txBody>
          <a:bodyPr/>
          <a:lstStyle/>
          <a:p>
            <a:r>
              <a:rPr lang="en-US" dirty="0" smtClean="0"/>
              <a:t>Soil is a carrier of various chemicals</a:t>
            </a:r>
          </a:p>
          <a:p>
            <a:r>
              <a:rPr lang="en-US" dirty="0" smtClean="0"/>
              <a:t>Contain Storm Water and sediment on site</a:t>
            </a:r>
          </a:p>
          <a:p>
            <a:r>
              <a:rPr lang="en-US" dirty="0" smtClean="0"/>
              <a:t>Slow velocity and splash effect</a:t>
            </a:r>
          </a:p>
          <a:p>
            <a:r>
              <a:rPr lang="en-US" dirty="0" smtClean="0"/>
              <a:t>New Construction Permits include erosion mitigating measures and the installation of permanent structures.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295929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Before a Rain Event</a:t>
            </a:r>
          </a:p>
          <a:p>
            <a:r>
              <a:rPr lang="en-US" sz="3600" dirty="0" smtClean="0"/>
              <a:t>During a Rain Event</a:t>
            </a:r>
          </a:p>
          <a:p>
            <a:r>
              <a:rPr lang="en-US" sz="3600" dirty="0" smtClean="0"/>
              <a:t>After a Rain Event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90600"/>
          </a:xfrm>
        </p:spPr>
        <p:txBody>
          <a:bodyPr/>
          <a:lstStyle/>
          <a:p>
            <a:r>
              <a:rPr lang="en-US" dirty="0" smtClean="0"/>
              <a:t>Get Out and Inspect Your Areas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810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   Plastic Soup/ Oceanic Rubbish Patch</a:t>
            </a:r>
            <a:endParaRPr lang="en-US" sz="3200" dirty="0"/>
          </a:p>
        </p:txBody>
      </p:sp>
      <p:pic>
        <p:nvPicPr>
          <p:cNvPr id="9" name="Content Placeholder 8" descr="Plasticoceanrubbish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43000" y="2514600"/>
            <a:ext cx="3276600" cy="2667000"/>
          </a:xfrm>
        </p:spPr>
      </p:pic>
      <p:pic>
        <p:nvPicPr>
          <p:cNvPr id="10" name="Content Placeholder 9" descr="std_SoupLL0502_468x27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029200" y="2514600"/>
            <a:ext cx="3352800" cy="2667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594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California Regional Water Quality Control Board</a:t>
            </a:r>
          </a:p>
          <a:p>
            <a:r>
              <a:rPr lang="en-US" dirty="0" smtClean="0"/>
              <a:t>LA RQCB issued order R-4 2010-1108 addressing waste discharge requirements for storm water and non-storm water into the storm sewer system</a:t>
            </a:r>
          </a:p>
          <a:p>
            <a:r>
              <a:rPr lang="en-US" dirty="0" smtClean="0"/>
              <a:t>The permit requires public agencies to implement programs to minimize storm water pollution impacts from a range of activities.</a:t>
            </a:r>
          </a:p>
          <a:p>
            <a:r>
              <a:rPr lang="en-US" dirty="0" smtClean="0"/>
              <a:t>Ventura Co. Permit/Coordinated effort- Watershed and GSA. </a:t>
            </a:r>
          </a:p>
          <a:p>
            <a:r>
              <a:rPr lang="en-US" dirty="0" smtClean="0"/>
              <a:t>Permit Focuses attention on implementing Best Management Practices (BMPs) to minimize pollution.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sz="3200" dirty="0" smtClean="0"/>
              <a:t>REGULATIONS</a:t>
            </a:r>
            <a:endParaRPr lang="en-US" sz="3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9372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Recycled Mulch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IMG_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06550" y="274638"/>
            <a:ext cx="6096000" cy="4572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568891"/>
          </a:xfrm>
        </p:spPr>
        <p:txBody>
          <a:bodyPr/>
          <a:lstStyle/>
          <a:p>
            <a:r>
              <a:rPr lang="en-US" sz="2400" dirty="0" smtClean="0"/>
              <a:t>IPM</a:t>
            </a:r>
          </a:p>
          <a:p>
            <a:r>
              <a:rPr lang="en-US" sz="2400" dirty="0" smtClean="0"/>
              <a:t>Catch Basin and Bio-swale Maintenance</a:t>
            </a:r>
          </a:p>
          <a:p>
            <a:r>
              <a:rPr lang="en-US" sz="2400" dirty="0" smtClean="0"/>
              <a:t>Trash management at Public Events</a:t>
            </a:r>
          </a:p>
          <a:p>
            <a:r>
              <a:rPr lang="en-US" sz="2400" dirty="0" smtClean="0"/>
              <a:t>Trash Receptacle Maintenance</a:t>
            </a:r>
          </a:p>
          <a:p>
            <a:r>
              <a:rPr lang="en-US" sz="2400" dirty="0" smtClean="0"/>
              <a:t>Street Sweeping</a:t>
            </a:r>
          </a:p>
          <a:p>
            <a:r>
              <a:rPr lang="en-US" sz="2400" dirty="0" smtClean="0"/>
              <a:t>Power Washing</a:t>
            </a:r>
          </a:p>
          <a:p>
            <a:r>
              <a:rPr lang="en-US" sz="2400" dirty="0" smtClean="0"/>
              <a:t>Equipment Washing</a:t>
            </a:r>
          </a:p>
          <a:p>
            <a:r>
              <a:rPr lang="en-US" sz="2400" dirty="0" smtClean="0"/>
              <a:t>Landscape Construction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600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We examined the activities within our Department that may have an impact on the storm water system.</a:t>
            </a: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26091"/>
          </a:xfrm>
        </p:spPr>
        <p:txBody>
          <a:bodyPr>
            <a:normAutofit/>
          </a:bodyPr>
          <a:lstStyle/>
          <a:p>
            <a:r>
              <a:rPr lang="en-US" dirty="0" smtClean="0"/>
              <a:t>Reduce Potential – use less pesticides and less toxic materials</a:t>
            </a:r>
          </a:p>
          <a:p>
            <a:r>
              <a:rPr lang="en-US" dirty="0" smtClean="0"/>
              <a:t>Do not use pesticides near drains and or waterways</a:t>
            </a:r>
          </a:p>
          <a:p>
            <a:r>
              <a:rPr lang="en-US" dirty="0" smtClean="0"/>
              <a:t>Do not apply pesticides within at least 48 hours of a rain event</a:t>
            </a:r>
          </a:p>
          <a:p>
            <a:r>
              <a:rPr lang="en-US" dirty="0" smtClean="0"/>
              <a:t>Proper Pesticide storage, handling, disposal and containment.</a:t>
            </a:r>
          </a:p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7065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IPM – Integrated Pest Management (BMP)</a:t>
            </a:r>
            <a:endParaRPr 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Catch Basin and Bio-Swale Maintenance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492691"/>
          </a:xfrm>
        </p:spPr>
        <p:txBody>
          <a:bodyPr/>
          <a:lstStyle/>
          <a:p>
            <a:r>
              <a:rPr lang="en-US" dirty="0" smtClean="0"/>
              <a:t>Regular Cleaning – removal of debris such as sediment, trash and large plants</a:t>
            </a:r>
          </a:p>
          <a:p>
            <a:r>
              <a:rPr lang="en-US" dirty="0" smtClean="0"/>
              <a:t>Scarification</a:t>
            </a:r>
          </a:p>
          <a:p>
            <a:r>
              <a:rPr lang="en-US" dirty="0" smtClean="0"/>
              <a:t>Seeding</a:t>
            </a:r>
          </a:p>
          <a:p>
            <a:r>
              <a:rPr lang="en-US" dirty="0" smtClean="0"/>
              <a:t>Regular mowing and or weed whipping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356</TotalTime>
  <Words>486</Words>
  <Application>Microsoft Office PowerPoint</Application>
  <PresentationFormat>On-screen Show (4:3)</PresentationFormat>
  <Paragraphs>68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Concourse</vt:lpstr>
      <vt:lpstr>BEST MANAGEMENT PRACTICES</vt:lpstr>
      <vt:lpstr>NPDES</vt:lpstr>
      <vt:lpstr>     Plastic Soup/ Oceanic Rubbish Patch</vt:lpstr>
      <vt:lpstr>REGULATIONS</vt:lpstr>
      <vt:lpstr>We examined the activities within our Department that may have an impact on the storm water system.</vt:lpstr>
      <vt:lpstr>IPM – Integrated Pest Management (BMP)</vt:lpstr>
      <vt:lpstr>Catch Basin and Bio-Swale Maintenance</vt:lpstr>
      <vt:lpstr>Slide 8</vt:lpstr>
      <vt:lpstr>Slide 9</vt:lpstr>
      <vt:lpstr>Slide 10</vt:lpstr>
      <vt:lpstr>Slide 11</vt:lpstr>
      <vt:lpstr>Slide 12</vt:lpstr>
      <vt:lpstr>Slide 13</vt:lpstr>
      <vt:lpstr>Slide 14</vt:lpstr>
      <vt:lpstr>Trash Management at Public Events</vt:lpstr>
      <vt:lpstr>Installation, Clean-up and Maintenance of County Receptacles.</vt:lpstr>
      <vt:lpstr>  Street Sweeping </vt:lpstr>
      <vt:lpstr>Power Washing</vt:lpstr>
      <vt:lpstr>Equipment Washing</vt:lpstr>
      <vt:lpstr>Slide 20</vt:lpstr>
      <vt:lpstr>Landscape Construction </vt:lpstr>
      <vt:lpstr>Slide 22</vt:lpstr>
      <vt:lpstr>Slide 23</vt:lpstr>
      <vt:lpstr>Slide 24</vt:lpstr>
      <vt:lpstr>Get Out and Inspect Your Areas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Recycled Mulch</vt:lpstr>
      <vt:lpstr>Slide 47</vt:lpstr>
    </vt:vector>
  </TitlesOfParts>
  <Company>IT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MANAGEMENT PRACTICES</dc:title>
  <dc:creator>bucys</dc:creator>
  <cp:lastModifiedBy>bucys</cp:lastModifiedBy>
  <cp:revision>41</cp:revision>
  <dcterms:created xsi:type="dcterms:W3CDTF">2011-01-10T23:49:53Z</dcterms:created>
  <dcterms:modified xsi:type="dcterms:W3CDTF">2011-01-14T15:46:05Z</dcterms:modified>
</cp:coreProperties>
</file>